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70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88" r:id="rId37"/>
  </p:sldIdLst>
  <p:sldSz cx="13004800" cy="9753600"/>
  <p:notesSz cx="6858000" cy="9144000"/>
  <p:defaultTextStyle>
    <a:lvl1pPr marL="57799" marR="57799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1pPr>
    <a:lvl2pPr marL="57799" marR="57799" indent="3429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2pPr>
    <a:lvl3pPr marL="57799" marR="57799" indent="6858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3pPr>
    <a:lvl4pPr marL="57799" marR="57799" indent="10287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4pPr>
    <a:lvl5pPr marL="57799" marR="57799" indent="13716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5pPr>
    <a:lvl6pPr marL="57799" marR="57799" indent="17145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6pPr>
    <a:lvl7pPr marL="57799" marR="57799" indent="20574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7pPr>
    <a:lvl8pPr marL="57799" marR="57799" indent="24003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8pPr>
    <a:lvl9pPr marL="57799" marR="57799" indent="27432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15A9E"/>
              </a:solidFill>
              <a:prstDash val="solid"/>
              <a:miter lim="400000"/>
            </a:ln>
          </a:left>
          <a:right>
            <a:ln w="12700" cap="flat">
              <a:solidFill>
                <a:srgbClr val="515A9E"/>
              </a:solidFill>
              <a:prstDash val="solid"/>
              <a:miter lim="400000"/>
            </a:ln>
          </a:right>
          <a:top>
            <a:ln w="12700" cap="flat">
              <a:solidFill>
                <a:srgbClr val="515A9E"/>
              </a:solidFill>
              <a:prstDash val="solid"/>
              <a:miter lim="400000"/>
            </a:ln>
          </a:top>
          <a:bottom>
            <a:ln w="12700" cap="flat">
              <a:solidFill>
                <a:srgbClr val="515A9E"/>
              </a:solidFill>
              <a:prstDash val="solid"/>
              <a:miter lim="400000"/>
            </a:ln>
          </a:bottom>
          <a:insideH>
            <a:ln w="12700" cap="flat">
              <a:solidFill>
                <a:srgbClr val="515A9E"/>
              </a:solidFill>
              <a:prstDash val="solid"/>
              <a:miter lim="400000"/>
            </a:ln>
          </a:insideH>
          <a:insideV>
            <a:ln w="12700" cap="flat">
              <a:solidFill>
                <a:srgbClr val="515A9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515A9E"/>
              </a:solidFill>
              <a:prstDash val="solid"/>
              <a:miter lim="400000"/>
            </a:ln>
          </a:left>
          <a:right>
            <a:ln w="12700" cap="flat">
              <a:solidFill>
                <a:srgbClr val="515A9E"/>
              </a:solidFill>
              <a:prstDash val="solid"/>
              <a:miter lim="400000"/>
            </a:ln>
          </a:right>
          <a:top>
            <a:ln w="12700" cap="flat">
              <a:solidFill>
                <a:srgbClr val="515A9E"/>
              </a:solidFill>
              <a:prstDash val="solid"/>
              <a:miter lim="400000"/>
            </a:ln>
          </a:top>
          <a:bottom>
            <a:ln w="12700" cap="flat">
              <a:solidFill>
                <a:srgbClr val="515A9E"/>
              </a:solidFill>
              <a:prstDash val="solid"/>
              <a:miter lim="400000"/>
            </a:ln>
          </a:bottom>
          <a:insideH>
            <a:ln w="12700" cap="flat">
              <a:solidFill>
                <a:srgbClr val="515A9E"/>
              </a:solidFill>
              <a:prstDash val="solid"/>
              <a:miter lim="400000"/>
            </a:ln>
          </a:insideH>
          <a:insideV>
            <a:ln w="12700" cap="flat">
              <a:solidFill>
                <a:srgbClr val="515A9E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15A9E"/>
              </a:solidFill>
              <a:prstDash val="solid"/>
              <a:miter lim="400000"/>
            </a:ln>
          </a:left>
          <a:right>
            <a:ln w="12700" cap="flat">
              <a:solidFill>
                <a:srgbClr val="515A9E"/>
              </a:solidFill>
              <a:prstDash val="solid"/>
              <a:miter lim="400000"/>
            </a:ln>
          </a:right>
          <a:top>
            <a:ln w="12700" cap="flat">
              <a:solidFill>
                <a:srgbClr val="515A9E"/>
              </a:solidFill>
              <a:prstDash val="solid"/>
              <a:miter lim="400000"/>
            </a:ln>
          </a:top>
          <a:bottom>
            <a:ln w="28575" cap="flat">
              <a:solidFill>
                <a:srgbClr val="515A9E"/>
              </a:solidFill>
              <a:prstDash val="solid"/>
              <a:miter lim="400000"/>
            </a:ln>
          </a:bottom>
          <a:insideH>
            <a:ln w="12700" cap="flat">
              <a:solidFill>
                <a:srgbClr val="515A9E"/>
              </a:solidFill>
              <a:prstDash val="solid"/>
              <a:miter lim="400000"/>
            </a:ln>
          </a:insideH>
          <a:insideV>
            <a:ln w="12700" cap="flat">
              <a:solidFill>
                <a:srgbClr val="515A9E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15A9E"/>
              </a:solidFill>
              <a:prstDash val="solid"/>
              <a:miter lim="400000"/>
            </a:ln>
          </a:left>
          <a:right>
            <a:ln w="12700" cap="flat">
              <a:solidFill>
                <a:srgbClr val="515A9E"/>
              </a:solidFill>
              <a:prstDash val="solid"/>
              <a:miter lim="400000"/>
            </a:ln>
          </a:right>
          <a:top>
            <a:ln w="28575" cap="flat">
              <a:solidFill>
                <a:srgbClr val="515A9E"/>
              </a:solidFill>
              <a:prstDash val="solid"/>
              <a:miter lim="400000"/>
            </a:ln>
          </a:top>
          <a:bottom>
            <a:ln w="12700" cap="flat">
              <a:solidFill>
                <a:srgbClr val="515A9E"/>
              </a:solidFill>
              <a:prstDash val="solid"/>
              <a:miter lim="400000"/>
            </a:ln>
          </a:bottom>
          <a:insideH>
            <a:ln w="12700" cap="flat">
              <a:solidFill>
                <a:srgbClr val="515A9E"/>
              </a:solidFill>
              <a:prstDash val="solid"/>
              <a:miter lim="400000"/>
            </a:ln>
          </a:insideH>
          <a:insideV>
            <a:ln w="12700" cap="flat">
              <a:solidFill>
                <a:srgbClr val="515A9E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88364810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>
      <a:defRPr sz="2200">
        <a:latin typeface="Lucida Grande"/>
        <a:ea typeface="Lucida Grande"/>
        <a:cs typeface="Lucida Grande"/>
        <a:sym typeface="Lucida Grande"/>
      </a:defRPr>
    </a:lvl1pPr>
    <a:lvl2pPr indent="228600" defTabSz="825500">
      <a:defRPr sz="2200">
        <a:latin typeface="Lucida Grande"/>
        <a:ea typeface="Lucida Grande"/>
        <a:cs typeface="Lucida Grande"/>
        <a:sym typeface="Lucida Grande"/>
      </a:defRPr>
    </a:lvl2pPr>
    <a:lvl3pPr indent="457200" defTabSz="825500">
      <a:defRPr sz="2200">
        <a:latin typeface="Lucida Grande"/>
        <a:ea typeface="Lucida Grande"/>
        <a:cs typeface="Lucida Grande"/>
        <a:sym typeface="Lucida Grande"/>
      </a:defRPr>
    </a:lvl3pPr>
    <a:lvl4pPr indent="685800" defTabSz="825500">
      <a:defRPr sz="2200">
        <a:latin typeface="Lucida Grande"/>
        <a:ea typeface="Lucida Grande"/>
        <a:cs typeface="Lucida Grande"/>
        <a:sym typeface="Lucida Grande"/>
      </a:defRPr>
    </a:lvl4pPr>
    <a:lvl5pPr indent="914400" defTabSz="825500">
      <a:defRPr sz="2200">
        <a:latin typeface="Lucida Grande"/>
        <a:ea typeface="Lucida Grande"/>
        <a:cs typeface="Lucida Grande"/>
        <a:sym typeface="Lucida Grande"/>
      </a:defRPr>
    </a:lvl5pPr>
    <a:lvl6pPr indent="1143000" defTabSz="825500">
      <a:defRPr sz="2200">
        <a:latin typeface="Lucida Grande"/>
        <a:ea typeface="Lucida Grande"/>
        <a:cs typeface="Lucida Grande"/>
        <a:sym typeface="Lucida Grande"/>
      </a:defRPr>
    </a:lvl6pPr>
    <a:lvl7pPr indent="1371600" defTabSz="825500">
      <a:defRPr sz="2200">
        <a:latin typeface="Lucida Grande"/>
        <a:ea typeface="Lucida Grande"/>
        <a:cs typeface="Lucida Grande"/>
        <a:sym typeface="Lucida Grande"/>
      </a:defRPr>
    </a:lvl7pPr>
    <a:lvl8pPr indent="1600200" defTabSz="825500">
      <a:defRPr sz="2200">
        <a:latin typeface="Lucida Grande"/>
        <a:ea typeface="Lucida Grande"/>
        <a:cs typeface="Lucida Grande"/>
        <a:sym typeface="Lucida Grande"/>
      </a:defRPr>
    </a:lvl8pPr>
    <a:lvl9pPr indent="1828800" defTabSz="8255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ue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uepri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rot="5400000">
            <a:off x="11788987" y="9547013"/>
            <a:ext cx="51930" cy="4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0"/>
                </a:moveTo>
                <a:lnTo>
                  <a:pt x="0" y="10800"/>
                </a:lnTo>
                <a:lnTo>
                  <a:pt x="5400" y="216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</a:pathLst>
          </a:custGeom>
          <a:solidFill>
            <a:srgbClr val="BFBFBF"/>
          </a:solidFill>
          <a:ln>
            <a:solidFill>
              <a:srgbClr val="BFBFB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" name="Shape 11"/>
          <p:cNvSpPr/>
          <p:nvPr/>
        </p:nvSpPr>
        <p:spPr>
          <a:xfrm>
            <a:off x="10701866" y="8972408"/>
            <a:ext cx="2302935" cy="304801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666044" y="1395306"/>
            <a:ext cx="11709401" cy="8358295"/>
          </a:xfrm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ueprint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 rot="5400000">
            <a:off x="11788987" y="9547013"/>
            <a:ext cx="51930" cy="4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0"/>
                </a:moveTo>
                <a:lnTo>
                  <a:pt x="0" y="10800"/>
                </a:lnTo>
                <a:lnTo>
                  <a:pt x="5400" y="216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</a:pathLst>
          </a:custGeom>
          <a:solidFill>
            <a:srgbClr val="BFBFBF"/>
          </a:solidFill>
          <a:ln>
            <a:solidFill>
              <a:srgbClr val="BFBFB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6" name="Shape 16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7" name="Shape 17"/>
          <p:cNvSpPr/>
          <p:nvPr/>
        </p:nvSpPr>
        <p:spPr>
          <a:xfrm>
            <a:off x="10701866" y="8972408"/>
            <a:ext cx="2302935" cy="304801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66044" y="1395306"/>
            <a:ext cx="11709401" cy="8358295"/>
          </a:xfrm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ueprint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 rot="5400000">
            <a:off x="11788987" y="9547013"/>
            <a:ext cx="51930" cy="4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0"/>
                </a:moveTo>
                <a:lnTo>
                  <a:pt x="0" y="10800"/>
                </a:lnTo>
                <a:lnTo>
                  <a:pt x="5400" y="216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</a:pathLst>
          </a:custGeom>
          <a:solidFill>
            <a:srgbClr val="BFBFBF"/>
          </a:solidFill>
          <a:ln>
            <a:solidFill>
              <a:srgbClr val="BFBFB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2" name="Shape 22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3" name="Shape 23"/>
          <p:cNvSpPr/>
          <p:nvPr/>
        </p:nvSpPr>
        <p:spPr>
          <a:xfrm>
            <a:off x="10701866" y="8972408"/>
            <a:ext cx="2302935" cy="304801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6044" y="1395306"/>
            <a:ext cx="11709401" cy="8358295"/>
          </a:xfrm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ueprint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54" y="1322853"/>
            <a:ext cx="11823793" cy="112293"/>
          </a:xfrm>
          <a:prstGeom prst="rect">
            <a:avLst/>
          </a:prstGeom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ue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ue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47700" y="133208"/>
            <a:ext cx="11709400" cy="1262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66044" y="1395306"/>
            <a:ext cx="11887201" cy="815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57799" marR="57799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1pPr>
      <a:lvl2pPr marL="57799" marR="57799" indent="2286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2pPr>
      <a:lvl3pPr marL="57799" marR="57799" indent="4572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3pPr>
      <a:lvl4pPr marL="57799" marR="57799" indent="6858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4pPr>
      <a:lvl5pPr marL="57799" marR="57799" indent="9144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5pPr>
      <a:lvl6pPr marL="57799" marR="57799" indent="11430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6pPr>
      <a:lvl7pPr marL="57799" marR="57799" indent="13716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7pPr>
      <a:lvl8pPr marL="57799" marR="57799" indent="16002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8pPr>
      <a:lvl9pPr marL="57799" marR="57799" indent="18288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9pPr>
    </p:titleStyle>
    <p:bodyStyle>
      <a:lvl1pPr marL="383539" marR="57799" indent="-342899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1pPr>
      <a:lvl2pPr marL="817207" marR="57799" indent="-319367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2pPr>
      <a:lvl3pPr marL="1265282" marR="57799" indent="-310242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3pPr>
      <a:lvl4pPr marL="1807094" marR="57799" indent="-394854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4pPr>
      <a:lvl5pPr marL="2412364" marR="57799" indent="-542925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5pPr>
      <a:lvl6pPr marL="2412364" marR="57799" indent="-542925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6pPr>
      <a:lvl7pPr marL="2412364" marR="57799" indent="-542925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7pPr>
      <a:lvl8pPr marL="2412364" marR="57799" indent="-542925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8pPr>
      <a:lvl9pPr marL="2412364" marR="57799" indent="-542925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9pPr>
    </p:bodyStyle>
    <p:otherStyle>
      <a:lvl1pPr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1pPr>
      <a:lvl2pPr indent="2286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2pPr>
      <a:lvl3pPr indent="4572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3pPr>
      <a:lvl4pPr indent="6858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4pPr>
      <a:lvl5pPr indent="9144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5pPr>
      <a:lvl6pPr indent="11430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6pPr>
      <a:lvl7pPr indent="13716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7pPr>
      <a:lvl8pPr indent="16002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8pPr>
      <a:lvl9pPr indent="18288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" TargetMode="External"/><Relationship Id="rId7" Type="http://schemas.openxmlformats.org/officeDocument/2006/relationships/hyperlink" Target="http://venturebeat.com/2012/01/31/amazon-aws-s3-growth-cloud/" TargetMode="External"/><Relationship Id="rId2" Type="http://schemas.openxmlformats.org/officeDocument/2006/relationships/hyperlink" Target="http://aws.amazo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://aws.typepad.com/aws/2008/05/lots-of-bits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bls.gov/news.release/empsit.nr0.ht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148apps.biz/app-store-metric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quora.com/appbackr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1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hyperlink" Target="http://gecon.yale.edu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cisco.com/c/en/us/solutions/collateral/service-provider/visual-networking-index-vni/white_paper_c11-520862.htm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rohedge.com/news/its-official-apple-now-bigger-entire-us-retail-sector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://techcrunch.com/2011/10/27/charted-android-fragmentation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gottabemobile.com/2011/12/21/app-store-data-analyzed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co.com/c/en/us/solutions/collateral/service-provider/visual-networking-index-vni/white_paper_c11-520862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dailynews.com/life-style/health/cough-cough-tweet-researchers-twitter-track-flu-article-1.1253136" TargetMode="External"/><Relationship Id="rId2" Type="http://schemas.openxmlformats.org/officeDocument/2006/relationships/hyperlink" Target="http://geopatterns.enm.bris.ac.uk/epidemics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887586" y="1409700"/>
            <a:ext cx="11229628" cy="4749800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ct val="150000"/>
              </a:lnSpc>
              <a:spcBef>
                <a:spcPts val="2500"/>
              </a:spcBef>
              <a:defRPr sz="1800">
                <a:uFillTx/>
              </a:defRPr>
            </a:pPr>
            <a:r>
              <a:rPr sz="5200" dirty="0">
                <a:uFill>
                  <a:solidFill/>
                </a:uFill>
              </a:rPr>
              <a:t>Standing on the Shoulders of Giants:</a:t>
            </a:r>
          </a:p>
          <a:p>
            <a:pPr lvl="0" algn="ctr">
              <a:lnSpc>
                <a:spcPct val="110000"/>
              </a:lnSpc>
              <a:spcBef>
                <a:spcPts val="600"/>
              </a:spcBef>
              <a:defRPr sz="1800">
                <a:uFillTx/>
              </a:defRPr>
            </a:pPr>
            <a:r>
              <a:rPr sz="5200" dirty="0">
                <a:uFill>
                  <a:solidFill/>
                </a:uFill>
              </a:rPr>
              <a:t> </a:t>
            </a:r>
            <a:r>
              <a:rPr sz="3800" dirty="0">
                <a:uFill>
                  <a:solidFill/>
                </a:uFill>
              </a:rPr>
              <a:t>New strategies to involve more of the world with data mining and intelligence extraction.</a:t>
            </a:r>
          </a:p>
        </p:txBody>
      </p:sp>
      <p:sp>
        <p:nvSpPr>
          <p:cNvPr id="42" name="Shape 42"/>
          <p:cNvSpPr/>
          <p:nvPr/>
        </p:nvSpPr>
        <p:spPr>
          <a:xfrm>
            <a:off x="2705100" y="6375400"/>
            <a:ext cx="7581900" cy="321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lnSpc>
                <a:spcPct val="1500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sz="3600" dirty="0">
                <a:uFill>
                  <a:solidFill/>
                </a:uFill>
              </a:rPr>
              <a:t>Dr. Steven Muskal</a:t>
            </a:r>
          </a:p>
          <a:p>
            <a:pPr lvl="0">
              <a:lnSpc>
                <a:spcPct val="1200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uFill>
                  <a:solidFill/>
                </a:uFill>
              </a:rPr>
              <a:t>Chief Executive Officer</a:t>
            </a:r>
          </a:p>
          <a:p>
            <a:pPr lvl="0">
              <a:lnSpc>
                <a:spcPct val="1200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 err="1">
                <a:uFill>
                  <a:solidFill/>
                </a:uFill>
              </a:rPr>
              <a:t>Eidogen-Sertanty</a:t>
            </a:r>
            <a:r>
              <a:rPr sz="2400" dirty="0">
                <a:uFill>
                  <a:solidFill/>
                </a:uFill>
              </a:rPr>
              <a:t>, </a:t>
            </a:r>
            <a:r>
              <a:rPr sz="2400" dirty="0" smtClean="0">
                <a:uFill>
                  <a:solidFill/>
                </a:uFill>
              </a:rPr>
              <a:t>Inc</a:t>
            </a:r>
            <a:r>
              <a:rPr lang="en-US" sz="2400" dirty="0" smtClean="0">
                <a:uFill>
                  <a:solidFill/>
                </a:uFill>
              </a:rPr>
              <a:t>.</a:t>
            </a:r>
          </a:p>
          <a:p>
            <a:pPr lvl="0">
              <a:lnSpc>
                <a:spcPct val="1200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004D86"/>
                </a:solidFill>
                <a:uFill>
                  <a:solidFill/>
                </a:uFill>
              </a:rPr>
              <a:t>smuskal@eidogen-sertanty.com</a:t>
            </a:r>
            <a:endParaRPr sz="2400" dirty="0">
              <a:solidFill>
                <a:srgbClr val="004D86"/>
              </a:solidFill>
              <a:uFill>
                <a:solidFill/>
              </a:uFill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9908823" y="9244189"/>
            <a:ext cx="2935110" cy="431801"/>
            <a:chOff x="0" y="0"/>
            <a:chExt cx="2935108" cy="431800"/>
          </a:xfrm>
        </p:grpSpPr>
        <p:grpSp>
          <p:nvGrpSpPr>
            <p:cNvPr id="45" name="Group 45"/>
            <p:cNvGrpSpPr/>
            <p:nvPr/>
          </p:nvGrpSpPr>
          <p:grpSpPr>
            <a:xfrm>
              <a:off x="1445672" y="0"/>
              <a:ext cx="1489437" cy="431800"/>
              <a:chOff x="0" y="0"/>
              <a:chExt cx="1489435" cy="431800"/>
            </a:xfrm>
          </p:grpSpPr>
          <p:sp>
            <p:nvSpPr>
              <p:cNvPr id="43" name="Shape 43"/>
              <p:cNvSpPr/>
              <p:nvPr/>
            </p:nvSpPr>
            <p:spPr>
              <a:xfrm>
                <a:off x="0" y="0"/>
                <a:ext cx="1489436" cy="431800"/>
              </a:xfrm>
              <a:prstGeom prst="rect">
                <a:avLst/>
              </a:prstGeom>
              <a:solidFill>
                <a:srgbClr val="FFF2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algn="l" defTabSz="825500">
                  <a:defRPr sz="1800" b="0">
                    <a:solidFill>
                      <a:srgbClr val="000000"/>
                    </a:solidFill>
                    <a:uFillTx/>
                  </a:defRPr>
                </a:pPr>
                <a:endParaRPr/>
              </a:p>
            </p:txBody>
          </p:sp>
          <p:pic>
            <p:nvPicPr>
              <p:cNvPr id="44" name="sertanty_300dpi_compressed.png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489436" cy="4318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6" name="Eidogen_Logo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4997"/>
              <a:ext cx="1451245" cy="360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" name="Shape 47"/>
            <p:cNvSpPr/>
            <p:nvPr/>
          </p:nvSpPr>
          <p:spPr>
            <a:xfrm rot="5400000">
              <a:off x="1450856" y="176172"/>
              <a:ext cx="64428" cy="55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0" y="108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BFBFBF"/>
            </a:solidFill>
            <a:ln w="9525" cap="flat">
              <a:solidFill>
                <a:srgbClr val="BFBFB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droppedImage.png"/>
          <p:cNvPicPr/>
          <p:nvPr/>
        </p:nvPicPr>
        <p:blipFill>
          <a:blip r:embed="rId2">
            <a:extLst/>
          </a:blip>
          <a:srcRect l="16096" t="2973" r="4600" b="3931"/>
          <a:stretch>
            <a:fillRect/>
          </a:stretch>
        </p:blipFill>
        <p:spPr>
          <a:xfrm>
            <a:off x="0" y="1193800"/>
            <a:ext cx="13017500" cy="8585200"/>
          </a:xfrm>
          <a:prstGeom prst="rect">
            <a:avLst/>
          </a:prstGeom>
          <a:ln w="19050">
            <a:round/>
          </a:ln>
        </p:spPr>
      </p:pic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254000" y="-4093"/>
            <a:ext cx="12750800" cy="125730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Cloud Computing - A Revolution…</a:t>
            </a:r>
          </a:p>
        </p:txBody>
      </p:sp>
      <p:pic>
        <p:nvPicPr>
          <p:cNvPr id="104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83345" y="2070100"/>
            <a:ext cx="3283408" cy="4381500"/>
          </a:xfrm>
          <a:prstGeom prst="rect">
            <a:avLst/>
          </a:prstGeom>
          <a:ln w="19050">
            <a:round/>
          </a:ln>
        </p:spPr>
      </p:pic>
      <p:sp>
        <p:nvSpPr>
          <p:cNvPr id="105" name="Shape 105"/>
          <p:cNvSpPr/>
          <p:nvPr/>
        </p:nvSpPr>
        <p:spPr>
          <a:xfrm>
            <a:off x="9861608" y="1394953"/>
            <a:ext cx="23268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Nov 12, 2006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4953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Quick Poll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653344" y="1852506"/>
            <a:ext cx="11709401" cy="671830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9500"/>
              </a:spcBef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How Many of You Leverage “the Cloud?”</a:t>
            </a:r>
          </a:p>
          <a:p>
            <a:pPr lvl="0">
              <a:spcBef>
                <a:spcPts val="9500"/>
              </a:spcBef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Gmail Users?</a:t>
            </a:r>
          </a:p>
          <a:p>
            <a:pPr lvl="0">
              <a:spcBef>
                <a:spcPts val="9500"/>
              </a:spcBef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Dropbox?</a:t>
            </a:r>
          </a:p>
          <a:p>
            <a:pPr lvl="0">
              <a:spcBef>
                <a:spcPts val="9500"/>
              </a:spcBef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Use an iPhone or iPad?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4063" y="1029"/>
            <a:ext cx="15036801" cy="9753601"/>
          </a:xfrm>
          <a:prstGeom prst="rect">
            <a:avLst/>
          </a:prstGeom>
          <a:ln w="1905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hoto_110607_02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72376" y="7021189"/>
            <a:ext cx="1816101" cy="1362075"/>
          </a:xfrm>
          <a:prstGeom prst="rect">
            <a:avLst/>
          </a:prstGeom>
          <a:ln w="19050">
            <a:round/>
          </a:ln>
        </p:spPr>
      </p:pic>
      <p:pic>
        <p:nvPicPr>
          <p:cNvPr id="126" name="photo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028" y="5949627"/>
            <a:ext cx="4538134" cy="3403600"/>
          </a:xfrm>
          <a:prstGeom prst="rect">
            <a:avLst/>
          </a:prstGeom>
          <a:ln w="19050">
            <a:round/>
          </a:ln>
        </p:spPr>
      </p:pic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3302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Eidogen Cloud Migration</a:t>
            </a:r>
          </a:p>
        </p:txBody>
      </p:sp>
      <p:pic>
        <p:nvPicPr>
          <p:cNvPr id="128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34212" y="5949627"/>
            <a:ext cx="2222938" cy="3505201"/>
          </a:xfrm>
          <a:prstGeom prst="rect">
            <a:avLst/>
          </a:prstGeom>
          <a:ln w="19050">
            <a:round/>
          </a:ln>
        </p:spPr>
      </p:pic>
      <p:sp>
        <p:nvSpPr>
          <p:cNvPr id="129" name="Shape 129"/>
          <p:cNvSpPr/>
          <p:nvPr/>
        </p:nvSpPr>
        <p:spPr>
          <a:xfrm>
            <a:off x="482600" y="1465735"/>
            <a:ext cx="12522200" cy="402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383540" lvl="1" indent="-342900" algn="l">
              <a:spcBef>
                <a:spcPts val="23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3400" dirty="0">
                <a:uFill>
                  <a:solidFill/>
                </a:uFill>
              </a:rPr>
              <a:t>2003-2005: 3 different server rooms: </a:t>
            </a:r>
            <a:r>
              <a:rPr sz="3400" u="sng" dirty="0">
                <a:uFill>
                  <a:solidFill/>
                </a:uFill>
              </a:rPr>
              <a:t>120+</a:t>
            </a:r>
            <a:r>
              <a:rPr sz="3400" dirty="0">
                <a:uFill>
                  <a:solidFill/>
                </a:uFill>
              </a:rPr>
              <a:t> servers</a:t>
            </a:r>
          </a:p>
          <a:p>
            <a:pPr marL="383540" lvl="1" indent="-342900" algn="l">
              <a:spcBef>
                <a:spcPts val="23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3400" dirty="0">
                <a:uFill>
                  <a:solidFill/>
                </a:uFill>
              </a:rPr>
              <a:t>2005-2010: 1 colocation center: 5 caged racks</a:t>
            </a:r>
          </a:p>
          <a:p>
            <a:pPr marL="383540" lvl="1" indent="-342900" algn="l">
              <a:spcBef>
                <a:spcPts val="23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3400" dirty="0">
                <a:uFill>
                  <a:solidFill/>
                </a:uFill>
              </a:rPr>
              <a:t>2010-2012: 1 colocation center: 3 racks + EC2/RDS cloud instances (mobile apps and migration)  </a:t>
            </a:r>
          </a:p>
          <a:p>
            <a:pPr marL="383540" lvl="1" indent="-342900" algn="l">
              <a:spcBef>
                <a:spcPts val="23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3400" dirty="0">
                <a:uFill>
                  <a:solidFill/>
                </a:uFill>
              </a:rPr>
              <a:t>2012-2013: EC2/RDS cloud instances (primary) + 2 legacy racks (“fallback”)</a:t>
            </a:r>
          </a:p>
        </p:txBody>
      </p:sp>
      <p:pic>
        <p:nvPicPr>
          <p:cNvPr id="130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85200" y="6419527"/>
            <a:ext cx="1663700" cy="2463800"/>
          </a:xfrm>
          <a:prstGeom prst="rect">
            <a:avLst/>
          </a:prstGeom>
          <a:ln w="1905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xfrm>
            <a:off x="2286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The Cloud: Amazon AWS Growth</a:t>
            </a:r>
          </a:p>
        </p:txBody>
      </p:sp>
      <p:sp>
        <p:nvSpPr>
          <p:cNvPr id="110" name="Shape 110"/>
          <p:cNvSpPr/>
          <p:nvPr/>
        </p:nvSpPr>
        <p:spPr>
          <a:xfrm>
            <a:off x="520700" y="1447800"/>
            <a:ext cx="11569700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algn="just" defTabSz="457200">
              <a:lnSpc>
                <a:spcPts val="47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In January 2008, Amazon announced that the </a:t>
            </a:r>
            <a:r>
              <a:rPr sz="2400" b="1" dirty="0">
                <a:solidFill>
                  <a:srgbClr val="336600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  <a:hlinkClick r:id="rId2"/>
              </a:rPr>
              <a:t>Amazon Web Services</a:t>
            </a:r>
            <a:r>
              <a:rPr sz="2400" dirty="0"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 consume more bandwidth than its entire global network of </a:t>
            </a:r>
            <a:r>
              <a:rPr sz="2400" b="1" dirty="0">
                <a:solidFill>
                  <a:srgbClr val="336600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  <a:hlinkClick r:id="rId3"/>
              </a:rPr>
              <a:t>Amazon.com</a:t>
            </a:r>
            <a:r>
              <a:rPr sz="2400" dirty="0"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 retail sites</a:t>
            </a:r>
          </a:p>
        </p:txBody>
      </p:sp>
      <p:sp>
        <p:nvSpPr>
          <p:cNvPr id="111" name="Shape 111"/>
          <p:cNvSpPr/>
          <p:nvPr/>
        </p:nvSpPr>
        <p:spPr>
          <a:xfrm>
            <a:off x="887093" y="6731339"/>
            <a:ext cx="467360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u="sng">
                <a:hlinkClick r:id="rId4"/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  <a:uFillTx/>
              </a:defRPr>
            </a:pPr>
            <a:r>
              <a:rPr sz="1400" b="1" u="sng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hlinkClick r:id="rId4"/>
              </a:rPr>
              <a:t>http://aws.typepad.com/aws/2008/05/lots-of-bits.html</a:t>
            </a:r>
          </a:p>
        </p:txBody>
      </p:sp>
      <p:pic>
        <p:nvPicPr>
          <p:cNvPr id="112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0700" y="2942731"/>
            <a:ext cx="5405725" cy="3721101"/>
          </a:xfrm>
          <a:prstGeom prst="rect">
            <a:avLst/>
          </a:prstGeom>
          <a:ln w="19050">
            <a:round/>
          </a:ln>
        </p:spPr>
      </p:pic>
      <p:pic>
        <p:nvPicPr>
          <p:cNvPr id="113" name="dropped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16938" y="4622800"/>
            <a:ext cx="5654572" cy="4152900"/>
          </a:xfrm>
          <a:prstGeom prst="rect">
            <a:avLst/>
          </a:prstGeom>
          <a:ln w="19050">
            <a:round/>
          </a:ln>
        </p:spPr>
      </p:pic>
      <p:sp>
        <p:nvSpPr>
          <p:cNvPr id="114" name="Shape 114"/>
          <p:cNvSpPr/>
          <p:nvPr/>
        </p:nvSpPr>
        <p:spPr>
          <a:xfrm>
            <a:off x="6731000" y="8890000"/>
            <a:ext cx="5625907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u="sng">
                <a:hlinkClick r:id="rId7"/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  <a:uFillTx/>
              </a:defRPr>
            </a:pPr>
            <a:r>
              <a:rPr sz="1400" b="1" u="sng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hlinkClick r:id="rId7"/>
              </a:rPr>
              <a:t>http://venturebeat.com/2012/01/31/amazon-aws-s3-growth-cloud/</a:t>
            </a:r>
          </a:p>
        </p:txBody>
      </p:sp>
      <p:sp>
        <p:nvSpPr>
          <p:cNvPr id="115" name="Shape 115"/>
          <p:cNvSpPr/>
          <p:nvPr/>
        </p:nvSpPr>
        <p:spPr>
          <a:xfrm>
            <a:off x="6769100" y="3924300"/>
            <a:ext cx="57912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0" marR="0" algn="l" defTabSz="457200">
              <a:lnSpc>
                <a:spcPts val="4100"/>
              </a:lnSpc>
              <a:spcBef>
                <a:spcPts val="1200"/>
              </a:spcBef>
              <a:defRPr sz="2400" u="sng">
                <a:solidFill>
                  <a:srgbClr val="056900"/>
                </a:solidFill>
                <a:uFillTx/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</a:defRPr>
            </a:pPr>
            <a:r>
              <a:rPr sz="2400" b="1" u="sng">
                <a:solidFill>
                  <a:srgbClr val="056900"/>
                </a:solidFill>
              </a:rPr>
              <a:t>Amazon S3 grew 192% year-over-year</a:t>
            </a:r>
          </a:p>
        </p:txBody>
      </p:sp>
      <p:sp>
        <p:nvSpPr>
          <p:cNvPr id="116" name="Shape 116"/>
          <p:cNvSpPr/>
          <p:nvPr/>
        </p:nvSpPr>
        <p:spPr>
          <a:xfrm>
            <a:off x="546100" y="7586584"/>
            <a:ext cx="5626100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0" marR="0" algn="l" defTabSz="457200">
              <a:lnSpc>
                <a:spcPts val="4900"/>
              </a:lnSpc>
              <a:spcBef>
                <a:spcPts val="1500"/>
              </a:spcBef>
              <a:defRPr sz="2200" b="0">
                <a:solidFill>
                  <a:srgbClr val="0B0006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0B000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AWS Free Usage Tier now includes Amazon MS-Windows Server EC2 instances</a:t>
            </a:r>
          </a:p>
        </p:txBody>
      </p:sp>
      <p:sp>
        <p:nvSpPr>
          <p:cNvPr id="117" name="Shape 117"/>
          <p:cNvSpPr/>
          <p:nvPr/>
        </p:nvSpPr>
        <p:spPr>
          <a:xfrm>
            <a:off x="-153771" y="8801100"/>
            <a:ext cx="2171701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698500" marR="0" algn="l" defTabSz="457200">
              <a:lnSpc>
                <a:spcPts val="2800"/>
              </a:lnSpc>
              <a:defRPr sz="1100" b="0">
                <a:solidFill>
                  <a:srgbClr val="888888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888888"/>
                </a:solidFill>
              </a:rPr>
              <a:t>February 23, 2012</a:t>
            </a:r>
            <a:endParaRPr sz="1300" dirty="0">
              <a:solidFill>
                <a:srgbClr val="555555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2667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Jobs Generated by Cloud Computing</a:t>
            </a:r>
          </a:p>
        </p:txBody>
      </p:sp>
      <p:grpSp>
        <p:nvGrpSpPr>
          <p:cNvPr id="122" name="Group 122"/>
          <p:cNvGrpSpPr/>
          <p:nvPr/>
        </p:nvGrpSpPr>
        <p:grpSpPr>
          <a:xfrm>
            <a:off x="1873247" y="1849966"/>
            <a:ext cx="9036052" cy="6184901"/>
            <a:chOff x="-127000" y="-88900"/>
            <a:chExt cx="9036050" cy="6184900"/>
          </a:xfrm>
        </p:grpSpPr>
        <p:pic>
          <p:nvPicPr>
            <p:cNvPr id="121" name="droppedImage-enhanced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782051" cy="5854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0" name="Picture 11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9036051" cy="6184900"/>
            </a:xfrm>
            <a:prstGeom prst="rect">
              <a:avLst/>
            </a:prstGeom>
            <a:effectLst/>
          </p:spPr>
        </p:pic>
      </p:grpSp>
      <p:sp>
        <p:nvSpPr>
          <p:cNvPr id="123" name="Shape 123"/>
          <p:cNvSpPr/>
          <p:nvPr/>
        </p:nvSpPr>
        <p:spPr>
          <a:xfrm>
            <a:off x="388186" y="8538633"/>
            <a:ext cx="1200617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defRPr sz="1800" b="0">
                <a:solidFill>
                  <a:srgbClr val="000000"/>
                </a:solidFill>
                <a:uFillTx/>
              </a:defRPr>
            </a:pPr>
            <a:r>
              <a:rPr sz="2200" b="1" dirty="0">
                <a:uFill>
                  <a:solidFill>
                    <a:srgbClr val="515A9E"/>
                  </a:solidFill>
                </a:uFill>
              </a:rPr>
              <a:t>U.S. number of unemployed persons (10.5 million) - i.e. unemployment rate (6.7 percent)</a:t>
            </a:r>
          </a:p>
          <a:p>
            <a:pPr lvl="0" algn="l">
              <a:defRPr sz="1800" b="0">
                <a:solidFill>
                  <a:srgbClr val="000000"/>
                </a:solidFill>
                <a:uFillTx/>
              </a:defRPr>
            </a:pPr>
            <a:r>
              <a:rPr sz="1400" dirty="0">
                <a:uFill>
                  <a:solidFill>
                    <a:srgbClr val="515A9E"/>
                  </a:solidFill>
                </a:uFill>
              </a:rPr>
              <a:t>April 4, 2014: </a:t>
            </a:r>
            <a:r>
              <a:rPr sz="1400" u="sng" dirty="0">
                <a:uFill>
                  <a:solidFill>
                    <a:srgbClr val="515A9E"/>
                  </a:solidFill>
                </a:uFill>
                <a:hlinkClick r:id="rId4"/>
              </a:rPr>
              <a:t>http://www.bls.gov/news.release/empsit.nr0.htm</a:t>
            </a:r>
            <a:r>
              <a:rPr sz="1400" dirty="0">
                <a:uFill>
                  <a:solidFill>
                    <a:srgbClr val="515A9E"/>
                  </a:solidFill>
                </a:u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273049" y="-34149"/>
            <a:ext cx="11709401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Mobile and Cloud</a:t>
            </a:r>
          </a:p>
        </p:txBody>
      </p:sp>
      <p:sp>
        <p:nvSpPr>
          <p:cNvPr id="133" name="Shape 133"/>
          <p:cNvSpPr/>
          <p:nvPr/>
        </p:nvSpPr>
        <p:spPr>
          <a:xfrm>
            <a:off x="365935" y="1760418"/>
            <a:ext cx="1227293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020305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600" b="1" dirty="0">
                <a:solidFill>
                  <a:srgbClr val="020305"/>
                </a:solidFill>
                <a:uFill>
                  <a:solidFill>
                    <a:srgbClr val="515A9E"/>
                  </a:solidFill>
                </a:uFill>
              </a:rPr>
              <a:t>Cloud Applications Will Account for 90 Percent of Mobile Data Traffic by 2018</a:t>
            </a:r>
          </a:p>
        </p:txBody>
      </p:sp>
      <p:grpSp>
        <p:nvGrpSpPr>
          <p:cNvPr id="136" name="Group 136"/>
          <p:cNvGrpSpPr/>
          <p:nvPr/>
        </p:nvGrpSpPr>
        <p:grpSpPr>
          <a:xfrm>
            <a:off x="1828800" y="2788189"/>
            <a:ext cx="9347200" cy="5422900"/>
            <a:chOff x="-127000" y="-88900"/>
            <a:chExt cx="9347200" cy="5422900"/>
          </a:xfrm>
        </p:grpSpPr>
        <p:pic>
          <p:nvPicPr>
            <p:cNvPr id="135" name="pasted-image-enhanced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093200" cy="5092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4" name="Picture 13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9347200" cy="54229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3556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Many Apps, Huge Download Numbers</a:t>
            </a:r>
          </a:p>
        </p:txBody>
      </p:sp>
      <p:sp>
        <p:nvSpPr>
          <p:cNvPr id="139" name="Shape 139"/>
          <p:cNvSpPr/>
          <p:nvPr/>
        </p:nvSpPr>
        <p:spPr>
          <a:xfrm>
            <a:off x="695285" y="1677246"/>
            <a:ext cx="11210962" cy="2223771"/>
          </a:xfrm>
          <a:prstGeom prst="rect">
            <a:avLst/>
          </a:prstGeom>
          <a:ln w="19050"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360125" lvl="0" indent="-261686" algn="l">
              <a:lnSpc>
                <a:spcPct val="120000"/>
              </a:lnSpc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3000" dirty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Total Apps Approved for </a:t>
            </a:r>
            <a:r>
              <a:rPr lang="en-US" sz="3000" dirty="0" smtClean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iTunes </a:t>
            </a:r>
            <a:r>
              <a:rPr sz="3000" dirty="0" smtClean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App </a:t>
            </a:r>
            <a:r>
              <a:rPr sz="3000" dirty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Store: 1,542,115</a:t>
            </a:r>
          </a:p>
          <a:p>
            <a:pPr marL="360125" lvl="0" indent="-261686" algn="l">
              <a:lnSpc>
                <a:spcPct val="120000"/>
              </a:lnSpc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3000" dirty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Total Active Apps (currently available for download): </a:t>
            </a:r>
            <a:r>
              <a:rPr sz="3000" b="1" dirty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1,157,279</a:t>
            </a:r>
            <a:r>
              <a:rPr sz="3000" dirty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 </a:t>
            </a:r>
          </a:p>
          <a:p>
            <a:pPr marL="360125" lvl="0" indent="-261686" algn="l">
              <a:lnSpc>
                <a:spcPct val="120000"/>
              </a:lnSpc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3000" dirty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Total Inactive Apps (no longer available for download): 384,836</a:t>
            </a:r>
          </a:p>
          <a:p>
            <a:pPr marL="360125" lvl="0" indent="-261686" algn="l">
              <a:lnSpc>
                <a:spcPct val="120000"/>
              </a:lnSpc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3000" dirty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Number of Active Publishers in the </a:t>
            </a:r>
            <a:r>
              <a:rPr lang="en-US" sz="3000" dirty="0" smtClean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iTunes </a:t>
            </a:r>
            <a:r>
              <a:rPr sz="3000" dirty="0" smtClean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App </a:t>
            </a:r>
            <a:r>
              <a:rPr sz="3000" dirty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Store: </a:t>
            </a:r>
            <a:r>
              <a:rPr sz="3000" b="1" dirty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300,572</a:t>
            </a:r>
          </a:p>
        </p:txBody>
      </p:sp>
      <p:sp>
        <p:nvSpPr>
          <p:cNvPr id="140" name="Shape 140"/>
          <p:cNvSpPr/>
          <p:nvPr/>
        </p:nvSpPr>
        <p:spPr>
          <a:xfrm>
            <a:off x="3278067" y="3941656"/>
            <a:ext cx="553426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dirty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March 31, 2014: </a:t>
            </a:r>
            <a:r>
              <a:rPr u="sng" dirty="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  <a:hlinkClick r:id="rId2"/>
              </a:rPr>
              <a:t>http://148apps.biz/app-store-metrics</a:t>
            </a:r>
          </a:p>
        </p:txBody>
      </p:sp>
      <p:pic>
        <p:nvPicPr>
          <p:cNvPr id="141" name="pasted-image-enhanced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5516" y="6381750"/>
            <a:ext cx="10350501" cy="287020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42" name="pasted-image-enhanced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6326" y="5842634"/>
            <a:ext cx="10191991" cy="370852"/>
          </a:xfrm>
          <a:prstGeom prst="rect">
            <a:avLst/>
          </a:prstGeom>
          <a:ln w="19050">
            <a:round/>
          </a:ln>
        </p:spPr>
      </p:pic>
      <p:sp>
        <p:nvSpPr>
          <p:cNvPr id="143" name="Shape 143"/>
          <p:cNvSpPr/>
          <p:nvPr/>
        </p:nvSpPr>
        <p:spPr>
          <a:xfrm>
            <a:off x="2820743" y="4685770"/>
            <a:ext cx="6960047" cy="793751"/>
          </a:xfrm>
          <a:prstGeom prst="rect">
            <a:avLst/>
          </a:prstGeom>
          <a:ln w="19050"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lvl="1" indent="228600" algn="l">
              <a:spcBef>
                <a:spcPts val="23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4400" b="1">
                <a:uFill>
                  <a:solidFill/>
                </a:uFill>
              </a:rPr>
              <a:t>&gt; 100 Billion Downloads!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3810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However, Market Awareness Is Challenging…</a:t>
            </a:r>
          </a:p>
        </p:txBody>
      </p:sp>
      <p:grpSp>
        <p:nvGrpSpPr>
          <p:cNvPr id="148" name="Group 148"/>
          <p:cNvGrpSpPr/>
          <p:nvPr/>
        </p:nvGrpSpPr>
        <p:grpSpPr>
          <a:xfrm>
            <a:off x="99819" y="1410392"/>
            <a:ext cx="12555731" cy="7593216"/>
            <a:chOff x="-127000" y="-88900"/>
            <a:chExt cx="12555730" cy="7593214"/>
          </a:xfrm>
        </p:grpSpPr>
        <p:pic>
          <p:nvPicPr>
            <p:cNvPr id="147" name="pasted-image-enhanced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301731" cy="72630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" name="Picture 14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555731" cy="7593215"/>
            </a:xfrm>
            <a:prstGeom prst="rect">
              <a:avLst/>
            </a:prstGeom>
            <a:effectLst/>
          </p:spPr>
        </p:pic>
      </p:grpSp>
      <p:sp>
        <p:nvSpPr>
          <p:cNvPr id="149" name="Shape 149"/>
          <p:cNvSpPr/>
          <p:nvPr/>
        </p:nvSpPr>
        <p:spPr>
          <a:xfrm>
            <a:off x="102850" y="9186050"/>
            <a:ext cx="440440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1400" b="1">
                <a:solidFill>
                  <a:srgbClr val="04050C"/>
                </a:solidFill>
                <a:uFill>
                  <a:solidFill>
                    <a:srgbClr val="515A9E"/>
                  </a:solidFill>
                </a:uFill>
              </a:rPr>
              <a:t>January 28, 2012: </a:t>
            </a:r>
            <a:r>
              <a:rPr sz="1400" b="1" u="sng">
                <a:solidFill>
                  <a:srgbClr val="04050C"/>
                </a:solidFill>
                <a:uFill>
                  <a:solidFill>
                    <a:srgbClr val="515A9E"/>
                  </a:solidFill>
                </a:uFill>
                <a:hlinkClick r:id="rId4"/>
              </a:rPr>
              <a:t>http://www.quora.com/appbackr</a:t>
            </a:r>
          </a:p>
        </p:txBody>
      </p:sp>
      <p:sp>
        <p:nvSpPr>
          <p:cNvPr id="150" name="Shape 150"/>
          <p:cNvSpPr/>
          <p:nvPr/>
        </p:nvSpPr>
        <p:spPr>
          <a:xfrm>
            <a:off x="4062671" y="1543050"/>
            <a:ext cx="114556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000" b="1">
                <a:uFill>
                  <a:solidFill/>
                </a:uFill>
              </a:rPr>
              <a:t>Android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482600" y="-31892"/>
            <a:ext cx="11709400" cy="126209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Eidogen’s Apps: More than 50K Downloads</a:t>
            </a:r>
          </a:p>
        </p:txBody>
      </p:sp>
      <p:pic>
        <p:nvPicPr>
          <p:cNvPr id="153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6552" y="1305980"/>
            <a:ext cx="7471696" cy="3457491"/>
          </a:xfrm>
          <a:prstGeom prst="rect">
            <a:avLst/>
          </a:prstGeom>
          <a:ln w="19050">
            <a:round/>
          </a:ln>
        </p:spPr>
      </p:pic>
      <p:pic>
        <p:nvPicPr>
          <p:cNvPr id="154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5856" y="6426623"/>
            <a:ext cx="927101" cy="482601"/>
          </a:xfrm>
          <a:prstGeom prst="rect">
            <a:avLst/>
          </a:prstGeom>
          <a:ln w="19050">
            <a:round/>
          </a:ln>
        </p:spPr>
      </p:pic>
      <p:pic>
        <p:nvPicPr>
          <p:cNvPr id="155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0333" y="6464724"/>
            <a:ext cx="546101" cy="406401"/>
          </a:xfrm>
          <a:prstGeom prst="rect">
            <a:avLst/>
          </a:prstGeom>
          <a:ln w="19050">
            <a:round/>
          </a:ln>
        </p:spPr>
      </p:pic>
      <p:pic>
        <p:nvPicPr>
          <p:cNvPr id="156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60770" y="7157603"/>
            <a:ext cx="1180640" cy="1165308"/>
          </a:xfrm>
          <a:prstGeom prst="rect">
            <a:avLst/>
          </a:prstGeom>
          <a:ln w="19050">
            <a:round/>
          </a:ln>
        </p:spPr>
      </p:pic>
      <p:pic>
        <p:nvPicPr>
          <p:cNvPr id="157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18573" y="6417419"/>
            <a:ext cx="546101" cy="406401"/>
          </a:xfrm>
          <a:prstGeom prst="rect">
            <a:avLst/>
          </a:prstGeom>
          <a:ln w="19050">
            <a:round/>
          </a:ln>
        </p:spPr>
      </p:pic>
      <p:sp>
        <p:nvSpPr>
          <p:cNvPr id="158" name="Shape 158"/>
          <p:cNvSpPr/>
          <p:nvPr/>
        </p:nvSpPr>
        <p:spPr>
          <a:xfrm>
            <a:off x="1296763" y="9380958"/>
            <a:ext cx="456865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400" b="1">
                <a:uFill>
                  <a:solidFill>
                    <a:srgbClr val="515A9E"/>
                  </a:solidFill>
                </a:uFill>
              </a:rPr>
              <a:t>In partnership with Molecular Materials Informatics, </a:t>
            </a:r>
          </a:p>
        </p:txBody>
      </p:sp>
      <p:sp>
        <p:nvSpPr>
          <p:cNvPr id="159" name="Shape 159"/>
          <p:cNvSpPr/>
          <p:nvPr/>
        </p:nvSpPr>
        <p:spPr>
          <a:xfrm>
            <a:off x="8426279" y="9380958"/>
            <a:ext cx="254678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400" b="1">
                <a:uFill>
                  <a:solidFill>
                    <a:srgbClr val="515A9E"/>
                  </a:solidFill>
                </a:uFill>
              </a:rPr>
              <a:t>In partnership with Accelrys</a:t>
            </a:r>
          </a:p>
        </p:txBody>
      </p:sp>
      <p:pic>
        <p:nvPicPr>
          <p:cNvPr id="160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16013" y="6373446"/>
            <a:ext cx="1778001" cy="609601"/>
          </a:xfrm>
          <a:prstGeom prst="rect">
            <a:avLst/>
          </a:prstGeom>
          <a:ln w="19050">
            <a:round/>
          </a:ln>
        </p:spPr>
      </p:pic>
      <p:sp>
        <p:nvSpPr>
          <p:cNvPr id="161" name="Shape 161"/>
          <p:cNvSpPr/>
          <p:nvPr/>
        </p:nvSpPr>
        <p:spPr>
          <a:xfrm>
            <a:off x="10412641" y="6943241"/>
            <a:ext cx="217738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400" b="1">
                <a:uFill>
                  <a:solidFill>
                    <a:srgbClr val="515A9E"/>
                  </a:solidFill>
                </a:uFill>
              </a:rPr>
              <a:t>In partnership with Intel</a:t>
            </a:r>
          </a:p>
        </p:txBody>
      </p:sp>
      <p:pic>
        <p:nvPicPr>
          <p:cNvPr id="162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3333" y="4844039"/>
            <a:ext cx="977901" cy="1144860"/>
          </a:xfrm>
          <a:prstGeom prst="rect">
            <a:avLst/>
          </a:prstGeom>
          <a:ln w="19050">
            <a:round/>
          </a:ln>
        </p:spPr>
      </p:pic>
      <p:pic>
        <p:nvPicPr>
          <p:cNvPr id="163" name="pasted-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16033" y="6069836"/>
            <a:ext cx="952501" cy="279401"/>
          </a:xfrm>
          <a:prstGeom prst="rect">
            <a:avLst/>
          </a:prstGeom>
          <a:ln w="19050">
            <a:round/>
          </a:ln>
        </p:spPr>
      </p:pic>
      <p:pic>
        <p:nvPicPr>
          <p:cNvPr id="164" name="pasted-image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00372" y="4840105"/>
            <a:ext cx="986553" cy="1148410"/>
          </a:xfrm>
          <a:prstGeom prst="rect">
            <a:avLst/>
          </a:prstGeom>
          <a:ln w="19050">
            <a:round/>
          </a:ln>
        </p:spPr>
      </p:pic>
      <p:pic>
        <p:nvPicPr>
          <p:cNvPr id="165" name="pasted-image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036985" y="6065781"/>
            <a:ext cx="1295401" cy="279401"/>
          </a:xfrm>
          <a:prstGeom prst="rect">
            <a:avLst/>
          </a:prstGeom>
          <a:ln w="19050">
            <a:round/>
          </a:ln>
        </p:spPr>
      </p:pic>
      <p:pic>
        <p:nvPicPr>
          <p:cNvPr id="166" name="pasted-image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745776" y="4840105"/>
            <a:ext cx="1068128" cy="1075597"/>
          </a:xfrm>
          <a:prstGeom prst="rect">
            <a:avLst/>
          </a:prstGeom>
          <a:ln w="19050">
            <a:round/>
          </a:ln>
        </p:spPr>
      </p:pic>
      <p:pic>
        <p:nvPicPr>
          <p:cNvPr id="167" name="pasted-image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644839" y="6050881"/>
            <a:ext cx="1270001" cy="304801"/>
          </a:xfrm>
          <a:prstGeom prst="rect">
            <a:avLst/>
          </a:prstGeom>
          <a:ln w="19050">
            <a:round/>
          </a:ln>
        </p:spPr>
      </p:pic>
      <p:pic>
        <p:nvPicPr>
          <p:cNvPr id="168" name="pasted-image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23328" y="4883837"/>
            <a:ext cx="912270" cy="977901"/>
          </a:xfrm>
          <a:prstGeom prst="rect">
            <a:avLst/>
          </a:prstGeom>
          <a:ln w="19050">
            <a:round/>
          </a:ln>
        </p:spPr>
      </p:pic>
      <p:pic>
        <p:nvPicPr>
          <p:cNvPr id="169" name="pasted-image.pn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296863" y="6050880"/>
            <a:ext cx="965201" cy="304801"/>
          </a:xfrm>
          <a:prstGeom prst="rect">
            <a:avLst/>
          </a:prstGeom>
          <a:ln w="19050">
            <a:round/>
          </a:ln>
        </p:spPr>
      </p:pic>
      <p:pic>
        <p:nvPicPr>
          <p:cNvPr id="170" name="pasted-image.pn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918159" y="4839245"/>
            <a:ext cx="1113278" cy="1059533"/>
          </a:xfrm>
          <a:prstGeom prst="rect">
            <a:avLst/>
          </a:prstGeom>
          <a:ln w="19050">
            <a:round/>
          </a:ln>
        </p:spPr>
      </p:pic>
      <p:pic>
        <p:nvPicPr>
          <p:cNvPr id="171" name="pasted-image.pn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470334" y="6070351"/>
            <a:ext cx="1917701" cy="279401"/>
          </a:xfrm>
          <a:prstGeom prst="rect">
            <a:avLst/>
          </a:prstGeom>
          <a:ln w="19050">
            <a:round/>
          </a:ln>
        </p:spPr>
      </p:pic>
      <p:pic>
        <p:nvPicPr>
          <p:cNvPr id="172" name="pasted-image.pn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79404" y="7143356"/>
            <a:ext cx="1138460" cy="1193801"/>
          </a:xfrm>
          <a:prstGeom prst="rect">
            <a:avLst/>
          </a:prstGeom>
          <a:ln w="19050">
            <a:round/>
          </a:ln>
        </p:spPr>
      </p:pic>
      <p:pic>
        <p:nvPicPr>
          <p:cNvPr id="173" name="pasted-image.pn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332386" y="7167827"/>
            <a:ext cx="1144859" cy="1144860"/>
          </a:xfrm>
          <a:prstGeom prst="rect">
            <a:avLst/>
          </a:prstGeom>
          <a:ln w="19050">
            <a:round/>
          </a:ln>
        </p:spPr>
      </p:pic>
      <p:pic>
        <p:nvPicPr>
          <p:cNvPr id="174" name="pasted-image.png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6596398" y="7167827"/>
            <a:ext cx="1113277" cy="1144860"/>
          </a:xfrm>
          <a:prstGeom prst="rect">
            <a:avLst/>
          </a:prstGeom>
          <a:ln w="19050">
            <a:round/>
          </a:ln>
        </p:spPr>
      </p:pic>
      <p:pic>
        <p:nvPicPr>
          <p:cNvPr id="175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8915" y="6383926"/>
            <a:ext cx="927101" cy="482601"/>
          </a:xfrm>
          <a:prstGeom prst="rect">
            <a:avLst/>
          </a:prstGeom>
          <a:ln w="19050">
            <a:round/>
          </a:ln>
        </p:spPr>
      </p:pic>
      <p:pic>
        <p:nvPicPr>
          <p:cNvPr id="176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8039" y="8810427"/>
            <a:ext cx="546101" cy="406401"/>
          </a:xfrm>
          <a:prstGeom prst="rect">
            <a:avLst/>
          </a:prstGeom>
          <a:ln w="19050">
            <a:round/>
          </a:ln>
        </p:spPr>
      </p:pic>
      <p:pic>
        <p:nvPicPr>
          <p:cNvPr id="177" name="pasted-image.png"/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723100" y="8529342"/>
            <a:ext cx="1422401" cy="254001"/>
          </a:xfrm>
          <a:prstGeom prst="rect">
            <a:avLst/>
          </a:prstGeom>
          <a:ln w="19050">
            <a:round/>
          </a:ln>
        </p:spPr>
      </p:pic>
      <p:pic>
        <p:nvPicPr>
          <p:cNvPr id="178" name="pasted-image.png"/>
          <p:cNvPicPr/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6181464" y="8488298"/>
            <a:ext cx="1676401" cy="317501"/>
          </a:xfrm>
          <a:prstGeom prst="rect">
            <a:avLst/>
          </a:prstGeom>
          <a:ln w="19050">
            <a:round/>
          </a:ln>
        </p:spPr>
      </p:pic>
      <p:pic>
        <p:nvPicPr>
          <p:cNvPr id="179" name="pasted-image.png"/>
          <p:cNvPicPr/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8518573" y="8477768"/>
            <a:ext cx="2362201" cy="342901"/>
          </a:xfrm>
          <a:prstGeom prst="rect">
            <a:avLst/>
          </a:prstGeom>
          <a:ln w="19050">
            <a:round/>
          </a:ln>
        </p:spPr>
      </p:pic>
      <p:pic>
        <p:nvPicPr>
          <p:cNvPr id="180" name="pasted-image.png"/>
          <p:cNvPicPr/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4383125" y="8493859"/>
            <a:ext cx="1028701" cy="304801"/>
          </a:xfrm>
          <a:prstGeom prst="rect">
            <a:avLst/>
          </a:prstGeom>
          <a:ln w="19050">
            <a:round/>
          </a:ln>
        </p:spPr>
      </p:pic>
      <p:pic>
        <p:nvPicPr>
          <p:cNvPr id="181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1250" y="8810427"/>
            <a:ext cx="546101" cy="406401"/>
          </a:xfrm>
          <a:prstGeom prst="rect">
            <a:avLst/>
          </a:prstGeom>
          <a:ln w="19050">
            <a:round/>
          </a:ln>
        </p:spPr>
      </p:pic>
      <p:pic>
        <p:nvPicPr>
          <p:cNvPr id="182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0419" y="8810427"/>
            <a:ext cx="546101" cy="406401"/>
          </a:xfrm>
          <a:prstGeom prst="rect">
            <a:avLst/>
          </a:prstGeom>
          <a:ln w="19050">
            <a:round/>
          </a:ln>
        </p:spPr>
      </p:pic>
      <p:pic>
        <p:nvPicPr>
          <p:cNvPr id="183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6613" y="8810427"/>
            <a:ext cx="546101" cy="406401"/>
          </a:xfrm>
          <a:prstGeom prst="rect">
            <a:avLst/>
          </a:prstGeom>
          <a:ln w="19050">
            <a:round/>
          </a:ln>
        </p:spPr>
      </p:pic>
      <p:sp>
        <p:nvSpPr>
          <p:cNvPr id="184" name="Shape 184"/>
          <p:cNvSpPr/>
          <p:nvPr/>
        </p:nvSpPr>
        <p:spPr>
          <a:xfrm>
            <a:off x="6321254" y="9380958"/>
            <a:ext cx="139681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400" b="1">
                <a:uFill>
                  <a:solidFill>
                    <a:srgbClr val="515A9E"/>
                  </a:solidFill>
                </a:uFill>
              </a:rPr>
              <a:t>with InfoChem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1" name="Shape 51"/>
          <p:cNvSpPr/>
          <p:nvPr/>
        </p:nvSpPr>
        <p:spPr>
          <a:xfrm>
            <a:off x="-50800" y="-38100"/>
            <a:ext cx="13081000" cy="1257300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grpSp>
        <p:nvGrpSpPr>
          <p:cNvPr id="54" name="Group 54"/>
          <p:cNvGrpSpPr/>
          <p:nvPr/>
        </p:nvGrpSpPr>
        <p:grpSpPr>
          <a:xfrm>
            <a:off x="1961796" y="1626676"/>
            <a:ext cx="9055807" cy="6230964"/>
            <a:chOff x="-127000" y="-88900"/>
            <a:chExt cx="9571524" cy="6604000"/>
          </a:xfrm>
        </p:grpSpPr>
        <p:pic>
          <p:nvPicPr>
            <p:cNvPr id="53" name="dropped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317525" cy="6273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" name="Picture 5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9571525" cy="6604000"/>
            </a:xfrm>
            <a:prstGeom prst="rect">
              <a:avLst/>
            </a:prstGeom>
            <a:effectLst/>
          </p:spPr>
        </p:pic>
      </p:grpSp>
      <p:sp>
        <p:nvSpPr>
          <p:cNvPr id="55" name="Shape 55"/>
          <p:cNvSpPr/>
          <p:nvPr/>
        </p:nvSpPr>
        <p:spPr>
          <a:xfrm>
            <a:off x="155139" y="9055099"/>
            <a:ext cx="70769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lvl="1" indent="497840" algn="l">
              <a:spcBef>
                <a:spcPts val="800"/>
              </a:spcBef>
              <a:buClr>
                <a:srgbClr val="000000"/>
              </a:buClr>
              <a:buFont typeface="Lucida Grande"/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uFill>
                  <a:solidFill/>
                </a:uFill>
              </a:rPr>
              <a:t>* Apple’s iPad was first released in April 2010.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330200" y="-31750"/>
            <a:ext cx="12534900" cy="12573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Science-Cloud Tasks (Eidogen/Accelrys)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idx="1"/>
          </p:nvPr>
        </p:nvSpPr>
        <p:spPr>
          <a:xfrm>
            <a:off x="654050" y="1750906"/>
            <a:ext cx="11887200" cy="85725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What is it?</a:t>
            </a:r>
          </a:p>
          <a:p>
            <a:pPr lvl="1">
              <a:spcBef>
                <a:spcPts val="2000"/>
              </a:spcBef>
              <a:buFont typeface="Lucida Grande"/>
              <a:buChar char="‣"/>
              <a:defRPr sz="1800">
                <a:uFillTx/>
              </a:defRPr>
            </a:pPr>
            <a:r>
              <a:rPr sz="30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An iOS application for iPod/iPhone/iPad (Android planned)</a:t>
            </a:r>
          </a:p>
          <a:p>
            <a:pPr lvl="1">
              <a:spcBef>
                <a:spcPts val="2000"/>
              </a:spcBef>
              <a:buFont typeface="Lucida Grande"/>
              <a:buChar char="‣"/>
              <a:defRPr sz="1800">
                <a:uFillTx/>
              </a:defRPr>
            </a:pPr>
            <a:r>
              <a:rPr sz="30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A new Pipeline Pilot component collection</a:t>
            </a:r>
          </a:p>
          <a:p>
            <a:pPr lvl="0">
              <a:spcBef>
                <a:spcPts val="3300"/>
              </a:spcBef>
              <a:defRPr sz="1800">
                <a:uFillTx/>
              </a:defRPr>
            </a:pPr>
            <a:r>
              <a:rPr sz="38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What does it do?</a:t>
            </a:r>
          </a:p>
          <a:p>
            <a:pPr lvl="1">
              <a:spcBef>
                <a:spcPts val="2000"/>
              </a:spcBef>
              <a:buFont typeface="Lucida Grande"/>
              <a:buChar char="‣"/>
              <a:defRPr sz="1800">
                <a:uFillTx/>
              </a:defRPr>
            </a:pPr>
            <a:r>
              <a:rPr sz="30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Allow any Pipeline Pilot PDF and HTML report to be easily deployed to mobile devices</a:t>
            </a:r>
          </a:p>
          <a:p>
            <a:pPr lvl="1">
              <a:spcBef>
                <a:spcPts val="2000"/>
              </a:spcBef>
              <a:buFont typeface="Lucida Grande"/>
              <a:buChar char="‣"/>
              <a:defRPr sz="1800">
                <a:uFillTx/>
              </a:defRPr>
            </a:pPr>
            <a:r>
              <a:rPr sz="30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Allow authoring of new Pipeline Pilot protocols to deploy dashboards and mobile-centered tasks and actions on mobile devices</a:t>
            </a:r>
          </a:p>
          <a:p>
            <a:pPr lvl="0">
              <a:spcBef>
                <a:spcPts val="3300"/>
              </a:spcBef>
              <a:defRPr sz="1800">
                <a:uFillTx/>
              </a:defRPr>
            </a:pPr>
            <a:r>
              <a:rPr sz="38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Free App from Apple AppStore (search ‘Accelrys’)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304800" y="38100"/>
            <a:ext cx="11709400" cy="11176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New Mobile Possibilities...</a:t>
            </a:r>
          </a:p>
        </p:txBody>
      </p:sp>
      <p:pic>
        <p:nvPicPr>
          <p:cNvPr id="19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498600"/>
            <a:ext cx="12115800" cy="7786557"/>
          </a:xfrm>
          <a:prstGeom prst="rect">
            <a:avLst/>
          </a:prstGeom>
          <a:ln w="19050">
            <a:round/>
          </a:ln>
        </p:spPr>
      </p:pic>
      <p:sp>
        <p:nvSpPr>
          <p:cNvPr id="191" name="Shape 191"/>
          <p:cNvSpPr/>
          <p:nvPr/>
        </p:nvSpPr>
        <p:spPr>
          <a:xfrm>
            <a:off x="2044700" y="8877300"/>
            <a:ext cx="100700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4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ScienceCloud Tasks / Mobile Collection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2921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Pipeline Pilot Protocols are Easily ‘Mobilized’</a:t>
            </a:r>
          </a:p>
        </p:txBody>
      </p:sp>
      <p:grpSp>
        <p:nvGrpSpPr>
          <p:cNvPr id="196" name="Group 196"/>
          <p:cNvGrpSpPr/>
          <p:nvPr/>
        </p:nvGrpSpPr>
        <p:grpSpPr>
          <a:xfrm>
            <a:off x="20141" y="1174750"/>
            <a:ext cx="5003801" cy="7556500"/>
            <a:chOff x="-127000" y="-88900"/>
            <a:chExt cx="5003800" cy="7556500"/>
          </a:xfrm>
        </p:grpSpPr>
        <p:pic>
          <p:nvPicPr>
            <p:cNvPr id="195" name="MobileCollectionComponents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49800" cy="7226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4" name="Picture 19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003800" cy="7556500"/>
            </a:xfrm>
            <a:prstGeom prst="rect">
              <a:avLst/>
            </a:prstGeom>
            <a:effectLst/>
          </p:spPr>
        </p:pic>
      </p:grpSp>
      <p:grpSp>
        <p:nvGrpSpPr>
          <p:cNvPr id="199" name="Group 199"/>
          <p:cNvGrpSpPr/>
          <p:nvPr/>
        </p:nvGrpSpPr>
        <p:grpSpPr>
          <a:xfrm>
            <a:off x="3321050" y="1289050"/>
            <a:ext cx="9537700" cy="8407400"/>
            <a:chOff x="-127000" y="-88900"/>
            <a:chExt cx="9537700" cy="8407400"/>
          </a:xfrm>
        </p:grpSpPr>
        <p:pic>
          <p:nvPicPr>
            <p:cNvPr id="198" name="pasted-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283700" cy="8077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7" name="Picture 196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9537700" cy="8407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217933" y="0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 dirty="0">
                <a:uFill>
                  <a:solidFill/>
                </a:uFill>
              </a:rPr>
              <a:t>Protocol Folders Appear in the Tasks App</a:t>
            </a:r>
          </a:p>
        </p:txBody>
      </p:sp>
      <p:pic>
        <p:nvPicPr>
          <p:cNvPr id="20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2444" y="1338197"/>
            <a:ext cx="7875031" cy="6057169"/>
          </a:xfrm>
          <a:prstGeom prst="rect">
            <a:avLst/>
          </a:prstGeom>
          <a:ln w="19050">
            <a:round/>
          </a:ln>
        </p:spPr>
      </p:pic>
      <p:pic>
        <p:nvPicPr>
          <p:cNvPr id="203" name="DemoTaskLis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933" y="1848215"/>
            <a:ext cx="3974354" cy="6057170"/>
          </a:xfrm>
          <a:prstGeom prst="rect">
            <a:avLst/>
          </a:prstGeom>
          <a:ln w="19050">
            <a:round/>
          </a:ln>
        </p:spPr>
      </p:pic>
      <p:pic>
        <p:nvPicPr>
          <p:cNvPr id="204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06949" y="4274592"/>
            <a:ext cx="6777844" cy="5213256"/>
          </a:xfrm>
          <a:prstGeom prst="rect">
            <a:avLst/>
          </a:prstGeom>
          <a:ln w="1905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398560" y="-34149"/>
            <a:ext cx="11709401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 dirty="0">
                <a:uFill>
                  <a:solidFill/>
                </a:uFill>
              </a:rPr>
              <a:t>Location </a:t>
            </a:r>
            <a:r>
              <a:rPr lang="en-US" sz="4400" dirty="0" smtClean="0">
                <a:uFill>
                  <a:solidFill/>
                </a:uFill>
              </a:rPr>
              <a:t>(</a:t>
            </a:r>
            <a:r>
              <a:rPr sz="4400" dirty="0" smtClean="0">
                <a:uFill>
                  <a:solidFill/>
                </a:uFill>
              </a:rPr>
              <a:t>Demo</a:t>
            </a:r>
            <a:r>
              <a:rPr lang="en-US" sz="4400" dirty="0" smtClean="0">
                <a:uFill>
                  <a:solidFill/>
                </a:uFill>
              </a:rPr>
              <a:t>)</a:t>
            </a:r>
            <a:endParaRPr sz="4400" dirty="0">
              <a:uFill>
                <a:solidFill/>
              </a:uFill>
            </a:endParaRPr>
          </a:p>
        </p:txBody>
      </p:sp>
      <p:pic>
        <p:nvPicPr>
          <p:cNvPr id="207" name="WhereOnEarth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52724" y="1474737"/>
            <a:ext cx="10201072" cy="78512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355600" y="57150"/>
            <a:ext cx="11709400" cy="10795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Observation Capture (Demo)</a:t>
            </a:r>
          </a:p>
        </p:txBody>
      </p:sp>
      <p:pic>
        <p:nvPicPr>
          <p:cNvPr id="210" name="CaptureExample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1241" y="1326108"/>
            <a:ext cx="6139141" cy="7980883"/>
          </a:xfrm>
          <a:prstGeom prst="rect">
            <a:avLst/>
          </a:prstGeom>
        </p:spPr>
      </p:pic>
      <p:sp>
        <p:nvSpPr>
          <p:cNvPr id="211" name="Shape 211"/>
          <p:cNvSpPr/>
          <p:nvPr/>
        </p:nvSpPr>
        <p:spPr>
          <a:xfrm>
            <a:off x="6249099" y="1292726"/>
            <a:ext cx="619363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lvl="1" indent="228600" algn="l">
              <a:spcBef>
                <a:spcPts val="20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2800">
                <a:uFill>
                  <a:solidFill/>
                </a:uFill>
              </a:rPr>
              <a:t>Leverage Mobile Device Capabilities </a:t>
            </a:r>
          </a:p>
        </p:txBody>
      </p:sp>
      <p:sp>
        <p:nvSpPr>
          <p:cNvPr id="212" name="Shape 212"/>
          <p:cNvSpPr/>
          <p:nvPr/>
        </p:nvSpPr>
        <p:spPr>
          <a:xfrm>
            <a:off x="6891009" y="1925052"/>
            <a:ext cx="413327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83540" indent="-342900" algn="l">
              <a:spcBef>
                <a:spcPts val="900"/>
              </a:spcBef>
              <a:buClr>
                <a:srgbClr val="000000"/>
              </a:buClr>
              <a:buSzPct val="100000"/>
              <a:buFont typeface="Tahoma"/>
              <a:buChar char="•"/>
              <a:defRPr sz="25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Camera, Audio, GPS, etc.</a:t>
            </a:r>
          </a:p>
        </p:txBody>
      </p:sp>
      <p:grpSp>
        <p:nvGrpSpPr>
          <p:cNvPr id="215" name="Group 215"/>
          <p:cNvGrpSpPr/>
          <p:nvPr/>
        </p:nvGrpSpPr>
        <p:grpSpPr>
          <a:xfrm>
            <a:off x="6947018" y="2624554"/>
            <a:ext cx="4797794" cy="3872819"/>
            <a:chOff x="-127000" y="-88900"/>
            <a:chExt cx="4797792" cy="3872817"/>
          </a:xfrm>
        </p:grpSpPr>
        <p:pic>
          <p:nvPicPr>
            <p:cNvPr id="214" name="pasted-image-enhanced.jpe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543793" cy="35426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3" name="Picture 212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27000" y="-88900"/>
              <a:ext cx="4797793" cy="3872818"/>
            </a:xfrm>
            <a:prstGeom prst="rect">
              <a:avLst/>
            </a:prstGeom>
            <a:effectLst/>
          </p:spPr>
        </p:pic>
      </p:grpSp>
      <p:grpSp>
        <p:nvGrpSpPr>
          <p:cNvPr id="218" name="Group 218"/>
          <p:cNvGrpSpPr/>
          <p:nvPr/>
        </p:nvGrpSpPr>
        <p:grpSpPr>
          <a:xfrm>
            <a:off x="8483599" y="4921250"/>
            <a:ext cx="4317140" cy="3482179"/>
            <a:chOff x="-127000" y="-88900"/>
            <a:chExt cx="4317138" cy="3482178"/>
          </a:xfrm>
        </p:grpSpPr>
        <p:pic>
          <p:nvPicPr>
            <p:cNvPr id="217" name="pasted-image-enhanced.jpe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063139" cy="31519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6" name="Picture 215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27000" y="-88900"/>
              <a:ext cx="4317139" cy="348217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2286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Embed and Deploy </a:t>
            </a:r>
          </a:p>
        </p:txBody>
      </p:sp>
      <p:sp>
        <p:nvSpPr>
          <p:cNvPr id="221" name="Shape 221"/>
          <p:cNvSpPr/>
          <p:nvPr/>
        </p:nvSpPr>
        <p:spPr>
          <a:xfrm>
            <a:off x="4227115" y="1404749"/>
            <a:ext cx="8777685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1" indent="0" algn="l">
              <a:spcBef>
                <a:spcPts val="9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3500" dirty="0">
                <a:uFill>
                  <a:solidFill/>
                </a:uFill>
              </a:rPr>
              <a:t>Embed full applications within Pipeline Pilot protocols and deploy to mobile users</a:t>
            </a:r>
          </a:p>
        </p:txBody>
      </p:sp>
      <p:grpSp>
        <p:nvGrpSpPr>
          <p:cNvPr id="224" name="Group 224"/>
          <p:cNvGrpSpPr/>
          <p:nvPr/>
        </p:nvGrpSpPr>
        <p:grpSpPr>
          <a:xfrm>
            <a:off x="-22962" y="1295400"/>
            <a:ext cx="3955681" cy="5383185"/>
            <a:chOff x="-127000" y="-88900"/>
            <a:chExt cx="3955679" cy="5383184"/>
          </a:xfrm>
        </p:grpSpPr>
        <p:pic>
          <p:nvPicPr>
            <p:cNvPr id="223" name="pasted-image-enhanced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701680" cy="50529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" name="Picture 22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3955680" cy="5383185"/>
            </a:xfrm>
            <a:prstGeom prst="rect">
              <a:avLst/>
            </a:prstGeom>
            <a:effectLst/>
          </p:spPr>
        </p:pic>
      </p:grpSp>
      <p:grpSp>
        <p:nvGrpSpPr>
          <p:cNvPr id="227" name="Group 227"/>
          <p:cNvGrpSpPr/>
          <p:nvPr/>
        </p:nvGrpSpPr>
        <p:grpSpPr>
          <a:xfrm>
            <a:off x="7353300" y="2838450"/>
            <a:ext cx="5092700" cy="7099300"/>
            <a:chOff x="-127000" y="-88900"/>
            <a:chExt cx="5092700" cy="7099300"/>
          </a:xfrm>
        </p:grpSpPr>
        <p:pic>
          <p:nvPicPr>
            <p:cNvPr id="226" name="pasted-image-enhanced.jpe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838700" cy="6769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5" name="Picture 224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5092700" cy="7099300"/>
            </a:xfrm>
            <a:prstGeom prst="rect">
              <a:avLst/>
            </a:prstGeom>
            <a:effectLst/>
          </p:spPr>
        </p:pic>
      </p:grpSp>
      <p:grpSp>
        <p:nvGrpSpPr>
          <p:cNvPr id="230" name="Group 230"/>
          <p:cNvGrpSpPr/>
          <p:nvPr/>
        </p:nvGrpSpPr>
        <p:grpSpPr>
          <a:xfrm>
            <a:off x="2000250" y="4255292"/>
            <a:ext cx="5320432" cy="4265615"/>
            <a:chOff x="-127000" y="-88900"/>
            <a:chExt cx="5320431" cy="4265613"/>
          </a:xfrm>
        </p:grpSpPr>
        <p:pic>
          <p:nvPicPr>
            <p:cNvPr id="229" name="pasted-image-enhanced.jpe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066432" cy="39354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8" name="Picture 227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27000" y="-88900"/>
              <a:ext cx="5320432" cy="42656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304800" y="8607"/>
            <a:ext cx="12319000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4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Ligand Co-Complex Search (Demo)</a:t>
            </a:r>
          </a:p>
        </p:txBody>
      </p:sp>
      <p:pic>
        <p:nvPicPr>
          <p:cNvPr id="233" name="TIPSearch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09883" y="1561504"/>
            <a:ext cx="9910533" cy="763039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xfrm>
            <a:off x="4445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R&amp;D Productivity Has Been On The Decline</a:t>
            </a:r>
          </a:p>
        </p:txBody>
      </p:sp>
      <p:pic>
        <p:nvPicPr>
          <p:cNvPr id="236" name="droppedImage-enhanc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0" y="2209800"/>
            <a:ext cx="10011302" cy="5334000"/>
          </a:xfrm>
          <a:prstGeom prst="rect">
            <a:avLst/>
          </a:prstGeom>
          <a:ln w="19050">
            <a:round/>
          </a:ln>
        </p:spPr>
      </p:pic>
      <p:pic>
        <p:nvPicPr>
          <p:cNvPr id="237" name="droppedImage-enhanced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097" y="8706603"/>
            <a:ext cx="8788400" cy="673100"/>
          </a:xfrm>
          <a:prstGeom prst="rect">
            <a:avLst/>
          </a:prstGeom>
          <a:ln w="1905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worldPopulationDensity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79440" y="7434919"/>
            <a:ext cx="2310620" cy="1734481"/>
          </a:xfrm>
          <a:prstGeom prst="rect">
            <a:avLst/>
          </a:prstGeom>
        </p:spPr>
      </p:pic>
      <p:pic>
        <p:nvPicPr>
          <p:cNvPr id="240" name="Picture 239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9554" y="1322853"/>
            <a:ext cx="11823793" cy="112293"/>
          </a:xfrm>
          <a:prstGeom prst="rect">
            <a:avLst/>
          </a:prstGeom>
        </p:spPr>
      </p:pic>
      <p:sp>
        <p:nvSpPr>
          <p:cNvPr id="242" name="Shape 242"/>
          <p:cNvSpPr/>
          <p:nvPr/>
        </p:nvSpPr>
        <p:spPr>
          <a:xfrm>
            <a:off x="9817100" y="9232900"/>
            <a:ext cx="30353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defTabSz="457200">
              <a:lnSpc>
                <a:spcPts val="29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World Population Density</a:t>
            </a:r>
          </a:p>
          <a:p>
            <a:pPr marL="0" marR="0" lvl="0" defTabSz="457200">
              <a:lnSpc>
                <a:spcPts val="29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The G-Econ project </a:t>
            </a:r>
            <a:r>
              <a:rPr sz="1200">
                <a:solidFill>
                  <a:srgbClr val="0063DC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gecon.yale.edu/</a:t>
            </a:r>
          </a:p>
        </p:txBody>
      </p:sp>
      <p:pic>
        <p:nvPicPr>
          <p:cNvPr id="243" name="dropped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2400" y="927100"/>
            <a:ext cx="12357100" cy="635000"/>
          </a:xfrm>
          <a:prstGeom prst="rect">
            <a:avLst/>
          </a:prstGeom>
          <a:ln w="19050">
            <a:round/>
          </a:ln>
        </p:spPr>
      </p:pic>
      <p:sp>
        <p:nvSpPr>
          <p:cNvPr id="244" name="Shape 244"/>
          <p:cNvSpPr/>
          <p:nvPr/>
        </p:nvSpPr>
        <p:spPr>
          <a:xfrm>
            <a:off x="1903264" y="6138984"/>
            <a:ext cx="923637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lvl="1" indent="228600" algn="l">
              <a:spcBef>
                <a:spcPts val="8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3800" b="1" dirty="0">
                <a:solidFill>
                  <a:srgbClr val="570706"/>
                </a:solidFill>
                <a:uFill>
                  <a:solidFill/>
                </a:uFill>
              </a:rPr>
              <a:t>Let’s find a way to shift the numbers…</a:t>
            </a:r>
          </a:p>
        </p:txBody>
      </p:sp>
      <p:sp>
        <p:nvSpPr>
          <p:cNvPr id="245" name="Shape 245"/>
          <p:cNvSpPr/>
          <p:nvPr/>
        </p:nvSpPr>
        <p:spPr>
          <a:xfrm>
            <a:off x="959496" y="1244600"/>
            <a:ext cx="11123908" cy="4284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lvl="1" indent="0" algn="l">
              <a:lnSpc>
                <a:spcPct val="160000"/>
              </a:lnSpc>
              <a:spcBef>
                <a:spcPts val="900"/>
              </a:spcBef>
              <a:buFont typeface="Zapf Dingbats"/>
              <a:defRPr sz="1800" b="0">
                <a:solidFill>
                  <a:srgbClr val="000000"/>
                </a:solidFill>
                <a:uFillTx/>
              </a:defRPr>
            </a:pPr>
            <a:r>
              <a:rPr sz="5800" b="1" dirty="0">
                <a:uFill>
                  <a:solidFill/>
                </a:uFill>
              </a:rPr>
              <a:t>7 Billion</a:t>
            </a:r>
            <a:r>
              <a:rPr sz="5800" dirty="0">
                <a:uFill>
                  <a:solidFill/>
                </a:uFill>
              </a:rPr>
              <a:t> people depend on fewer than </a:t>
            </a:r>
            <a:r>
              <a:rPr sz="5800" b="1" dirty="0">
                <a:uFill>
                  <a:solidFill/>
                </a:uFill>
              </a:rPr>
              <a:t>500,000</a:t>
            </a:r>
            <a:r>
              <a:rPr sz="5800" dirty="0">
                <a:uFill>
                  <a:solidFill/>
                </a:uFill>
              </a:rPr>
              <a:t> people to discover and develop new medicines.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0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323849" y="-34149"/>
            <a:ext cx="11709401" cy="1262098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 lvl="0"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70% of World’s Population Uses Mobile Devices</a:t>
            </a:r>
          </a:p>
        </p:txBody>
      </p:sp>
      <p:sp>
        <p:nvSpPr>
          <p:cNvPr id="58" name="Shape 58"/>
          <p:cNvSpPr/>
          <p:nvPr/>
        </p:nvSpPr>
        <p:spPr>
          <a:xfrm>
            <a:off x="295607" y="9246870"/>
            <a:ext cx="1146108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u="sng">
                <a:solidFill>
                  <a:srgbClr val="000001"/>
                </a:solidFill>
                <a:hlinkClick r:id="rId2"/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  <a:uFillTx/>
              </a:defRPr>
            </a:pPr>
            <a:r>
              <a:rPr sz="1500" b="1" u="sng" dirty="0">
                <a:solidFill>
                  <a:srgbClr val="000001"/>
                </a:solidFill>
                <a:uFill>
                  <a:solidFill>
                    <a:srgbClr val="515A9E"/>
                  </a:solidFill>
                </a:uFill>
                <a:hlinkClick r:id="rId2"/>
              </a:rPr>
              <a:t>http://www.cisco.com/c/en/us/solutions/collateral/service-provider/visual-networking-index-vni/white_paper_c11-520862.html</a:t>
            </a:r>
          </a:p>
        </p:txBody>
      </p:sp>
      <p:sp>
        <p:nvSpPr>
          <p:cNvPr id="59" name="Shape 59"/>
          <p:cNvSpPr/>
          <p:nvPr/>
        </p:nvSpPr>
        <p:spPr>
          <a:xfrm>
            <a:off x="362976" y="7968517"/>
            <a:ext cx="1208834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010102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800" b="1" dirty="0">
                <a:solidFill>
                  <a:srgbClr val="010102"/>
                </a:solidFill>
                <a:uFill>
                  <a:solidFill>
                    <a:srgbClr val="515A9E"/>
                  </a:solidFill>
                </a:uFill>
              </a:rPr>
              <a:t>Over half a billion mobile devices and connections were added in 2013</a:t>
            </a:r>
          </a:p>
        </p:txBody>
      </p:sp>
      <p:pic>
        <p:nvPicPr>
          <p:cNvPr id="6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5535" y="2082219"/>
            <a:ext cx="8183229" cy="514134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533400" y="99906"/>
            <a:ext cx="11709400" cy="105410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 dirty="0">
                <a:uFill>
                  <a:solidFill/>
                </a:uFill>
              </a:rPr>
              <a:t>Summary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653344" y="1725506"/>
            <a:ext cx="11709401" cy="7734301"/>
          </a:xfrm>
          <a:prstGeom prst="rect">
            <a:avLst/>
          </a:prstGeom>
        </p:spPr>
        <p:txBody>
          <a:bodyPr/>
          <a:lstStyle/>
          <a:p>
            <a:pPr marL="383540" lvl="0" indent="-342900">
              <a:spcBef>
                <a:spcPts val="3200"/>
              </a:spcBef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Billions of people routinely use and connect with mobile devices. </a:t>
            </a:r>
          </a:p>
          <a:p>
            <a:pPr marL="383540" lvl="0" indent="-342900">
              <a:spcBef>
                <a:spcPts val="3200"/>
              </a:spcBef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Massive worldwide connectivity is unprecedented.</a:t>
            </a:r>
          </a:p>
          <a:p>
            <a:pPr marL="383540" lvl="0" indent="-342900">
              <a:spcBef>
                <a:spcPts val="3200"/>
              </a:spcBef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Well deployed social media frameworks are in-place and easy to access.</a:t>
            </a:r>
          </a:p>
          <a:p>
            <a:pPr lvl="1">
              <a:spcBef>
                <a:spcPts val="1300"/>
              </a:spcBef>
              <a:buChar char="-"/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e.g. Facebook, Twitter, and their APIs.  </a:t>
            </a:r>
          </a:p>
          <a:p>
            <a:pPr marL="383540" lvl="0" indent="-342900">
              <a:spcBef>
                <a:spcPts val="3200"/>
              </a:spcBef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Science apps have been largely insular, vertical, and point solutions. We need to recruit more of the world!</a:t>
            </a:r>
          </a:p>
          <a:p>
            <a:pPr marL="383540" lvl="0" indent="-342900">
              <a:spcBef>
                <a:spcPts val="3200"/>
              </a:spcBef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Cloud-based pipelining-tools, social media frameworks, and mobile devices together open many new possibilities</a:t>
            </a:r>
            <a:r>
              <a:rPr sz="3400" dirty="0" smtClean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.</a:t>
            </a:r>
            <a:endParaRPr sz="3400" dirty="0">
              <a:uFill>
                <a:solidFill/>
              </a:uFill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381000" y="125306"/>
            <a:ext cx="11709400" cy="100330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 dirty="0">
                <a:uFill>
                  <a:solidFill/>
                </a:uFill>
              </a:rPr>
              <a:t>Acknowledgements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941307" y="1684554"/>
            <a:ext cx="11709400" cy="7718426"/>
          </a:xfrm>
          <a:prstGeom prst="rect">
            <a:avLst/>
          </a:prstGeom>
        </p:spPr>
        <p:txBody>
          <a:bodyPr/>
          <a:lstStyle/>
          <a:p>
            <a:pPr marL="40640" lvl="0" indent="0">
              <a:buClrTx/>
              <a:buNone/>
              <a:defRPr sz="1800">
                <a:uFillTx/>
              </a:defRPr>
            </a:pPr>
            <a:r>
              <a:rPr sz="4000" dirty="0" err="1" smtClean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Accelrys</a:t>
            </a:r>
            <a:endParaRPr sz="4000" dirty="0">
              <a:uFill>
                <a:solidFill/>
              </a:uFill>
              <a:latin typeface="+mj-lt"/>
              <a:ea typeface="+mj-ea"/>
              <a:cs typeface="+mj-cs"/>
              <a:sym typeface="Helvetica"/>
            </a:endParaRPr>
          </a:p>
          <a:p>
            <a:pPr marL="783590" lvl="1" indent="-285750">
              <a:spcBef>
                <a:spcPts val="2900"/>
              </a:spcBef>
              <a:buFont typeface="Helvetica"/>
              <a:buChar char="-"/>
              <a:defRPr sz="1800">
                <a:uFillTx/>
              </a:defRPr>
            </a:pPr>
            <a:r>
              <a:rPr sz="35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Matt Hahn</a:t>
            </a:r>
          </a:p>
          <a:p>
            <a:pPr marL="783590" lvl="1" indent="-285750">
              <a:spcBef>
                <a:spcPts val="1800"/>
              </a:spcBef>
              <a:buFont typeface="Helvetica"/>
              <a:buChar char="-"/>
              <a:defRPr sz="1800">
                <a:uFillTx/>
              </a:defRPr>
            </a:pPr>
            <a:r>
              <a:rPr sz="35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Dave Rogers</a:t>
            </a:r>
          </a:p>
          <a:p>
            <a:pPr marL="783590" lvl="1" indent="-285750">
              <a:spcBef>
                <a:spcPts val="1800"/>
              </a:spcBef>
              <a:buFont typeface="Helvetica"/>
              <a:buChar char="-"/>
              <a:defRPr sz="1800">
                <a:uFillTx/>
              </a:defRPr>
            </a:pPr>
            <a:r>
              <a:rPr sz="35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Jung Ku</a:t>
            </a:r>
          </a:p>
          <a:p>
            <a:pPr marL="783590" lvl="1" indent="-285750">
              <a:spcBef>
                <a:spcPts val="1800"/>
              </a:spcBef>
              <a:buFont typeface="Helvetica"/>
              <a:buChar char="-"/>
              <a:defRPr sz="1800">
                <a:uFillTx/>
              </a:defRPr>
            </a:pPr>
            <a:r>
              <a:rPr sz="35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Mike Peeler</a:t>
            </a:r>
          </a:p>
          <a:p>
            <a:pPr marL="783590" lvl="1" indent="-285750">
              <a:spcBef>
                <a:spcPts val="1800"/>
              </a:spcBef>
              <a:buFont typeface="Helvetica"/>
              <a:buChar char="-"/>
              <a:defRPr sz="1800">
                <a:uFillTx/>
              </a:defRPr>
            </a:pPr>
            <a:r>
              <a:rPr sz="35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Ton van </a:t>
            </a:r>
            <a:r>
              <a:rPr sz="3500" dirty="0" err="1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Daelen</a:t>
            </a:r>
            <a:endParaRPr sz="3500" dirty="0">
              <a:uFill>
                <a:solidFill/>
              </a:u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7722677" y="1726288"/>
            <a:ext cx="4178639" cy="2053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marL="383539" lvl="1" indent="-342899" algn="l">
              <a:spcBef>
                <a:spcPts val="900"/>
              </a:spcBef>
              <a:buSzPct val="100000"/>
              <a:buChar char="-"/>
              <a:defRPr sz="1800" b="0">
                <a:solidFill>
                  <a:srgbClr val="000000"/>
                </a:solidFill>
                <a:uFillTx/>
              </a:defRPr>
            </a:pPr>
            <a:r>
              <a:rPr sz="3500" dirty="0">
                <a:uFill>
                  <a:solidFill/>
                </a:uFill>
              </a:rPr>
              <a:t>Maurizio </a:t>
            </a:r>
            <a:r>
              <a:rPr sz="3500" dirty="0" err="1">
                <a:uFill>
                  <a:solidFill/>
                </a:uFill>
              </a:rPr>
              <a:t>Bronzetti</a:t>
            </a:r>
            <a:endParaRPr sz="3500" dirty="0">
              <a:uFill>
                <a:solidFill/>
              </a:uFill>
            </a:endParaRPr>
          </a:p>
          <a:p>
            <a:pPr marL="383539" lvl="1" indent="-342899" algn="l">
              <a:spcBef>
                <a:spcPts val="900"/>
              </a:spcBef>
              <a:buSzPct val="100000"/>
              <a:buChar char="-"/>
              <a:defRPr sz="1800" b="0">
                <a:solidFill>
                  <a:srgbClr val="000000"/>
                </a:solidFill>
                <a:uFillTx/>
              </a:defRPr>
            </a:pPr>
            <a:r>
              <a:rPr sz="3500" dirty="0">
                <a:uFill>
                  <a:solidFill/>
                </a:uFill>
              </a:rPr>
              <a:t>Stephan </a:t>
            </a:r>
            <a:r>
              <a:rPr sz="3500" dirty="0" err="1">
                <a:uFill>
                  <a:solidFill/>
                </a:uFill>
              </a:rPr>
              <a:t>Schurer</a:t>
            </a:r>
            <a:endParaRPr sz="3500" dirty="0">
              <a:uFill>
                <a:solidFill/>
              </a:uFill>
            </a:endParaRPr>
          </a:p>
          <a:p>
            <a:pPr marL="383539" lvl="1" indent="-342899" algn="l">
              <a:spcBef>
                <a:spcPts val="1800"/>
              </a:spcBef>
              <a:buSzPct val="100000"/>
              <a:buChar char="-"/>
              <a:defRPr sz="1800" b="0">
                <a:solidFill>
                  <a:srgbClr val="000000"/>
                </a:solidFill>
                <a:uFillTx/>
              </a:defRPr>
            </a:pPr>
            <a:r>
              <a:rPr sz="3500" dirty="0">
                <a:uFill>
                  <a:solidFill/>
                </a:uFill>
              </a:rPr>
              <a:t>Alex Clark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xfrm>
            <a:off x="482600" y="6208"/>
            <a:ext cx="11709400" cy="126209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About Eidogen-Sertanty, Inc.</a:t>
            </a:r>
          </a:p>
        </p:txBody>
      </p:sp>
      <p:pic>
        <p:nvPicPr>
          <p:cNvPr id="259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1676400"/>
            <a:ext cx="11634952" cy="7289800"/>
          </a:xfrm>
          <a:prstGeom prst="rect">
            <a:avLst/>
          </a:prstGeom>
          <a:ln w="1905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20120314_Retail vs Appl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800" y="1333500"/>
            <a:ext cx="10617200" cy="7721600"/>
          </a:xfrm>
          <a:prstGeom prst="rect">
            <a:avLst/>
          </a:prstGeom>
          <a:ln w="19050">
            <a:round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62" name="Shape 262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0" y="-80293"/>
            <a:ext cx="12636500" cy="125730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Apple Market Cap = US Retail Sector Total Market Cap</a:t>
            </a:r>
          </a:p>
        </p:txBody>
      </p:sp>
      <p:sp>
        <p:nvSpPr>
          <p:cNvPr id="264" name="Shape 264"/>
          <p:cNvSpPr/>
          <p:nvPr/>
        </p:nvSpPr>
        <p:spPr>
          <a:xfrm>
            <a:off x="2082690" y="9309100"/>
            <a:ext cx="831850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>
                <a:solidFill>
                  <a:srgbClr val="000000"/>
                </a:solidFill>
                <a:uFillTx/>
              </a:defRPr>
            </a:pPr>
            <a:r>
              <a:rPr sz="1400" b="1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</a:rPr>
              <a:t>Source: </a:t>
            </a:r>
            <a:r>
              <a:rPr sz="1400" b="1" u="sng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hlinkClick r:id="rId3"/>
              </a:rPr>
              <a:t>http://www.zerohedge.com/news/its-official-apple-now-bigger-entire-us-retail-sector</a:t>
            </a:r>
          </a:p>
        </p:txBody>
      </p:sp>
      <p:sp>
        <p:nvSpPr>
          <p:cNvPr id="265" name="Shape 265"/>
          <p:cNvSpPr/>
          <p:nvPr/>
        </p:nvSpPr>
        <p:spPr>
          <a:xfrm>
            <a:off x="6286500" y="1752600"/>
            <a:ext cx="2454722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0" marR="0" algn="l" defTabSz="457200">
              <a:lnSpc>
                <a:spcPts val="3200"/>
              </a:lnSpc>
              <a:defRPr sz="1300">
                <a:solidFill>
                  <a:srgbClr val="000000"/>
                </a:solidFill>
                <a:uFillTx/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 b="0"/>
            </a:pPr>
            <a:r>
              <a:rPr sz="1300" b="1"/>
              <a:t>(as defined by the S&amp;P 500)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1408379" y="9499600"/>
            <a:ext cx="4880650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u="sng">
                <a:hlinkClick r:id="rId2"/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  <a:uFillTx/>
              </a:defRPr>
            </a:pPr>
            <a:r>
              <a:rPr sz="1200" b="1" u="sng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hlinkClick r:id="rId2"/>
              </a:rPr>
              <a:t>http://techcrunch.com/2011/10/27/charted-android-fragmentation/</a:t>
            </a:r>
          </a:p>
        </p:txBody>
      </p:sp>
      <p:sp>
        <p:nvSpPr>
          <p:cNvPr id="269" name="Shape 269"/>
          <p:cNvSpPr/>
          <p:nvPr/>
        </p:nvSpPr>
        <p:spPr>
          <a:xfrm>
            <a:off x="-38100" y="12700"/>
            <a:ext cx="13081000" cy="1193800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270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76200"/>
            <a:ext cx="7226300" cy="9450665"/>
          </a:xfrm>
          <a:prstGeom prst="rect">
            <a:avLst/>
          </a:prstGeom>
          <a:ln w="19050">
            <a:round/>
          </a:ln>
        </p:spPr>
      </p:pic>
      <p:sp>
        <p:nvSpPr>
          <p:cNvPr id="271" name="Shape 271"/>
          <p:cNvSpPr/>
          <p:nvPr/>
        </p:nvSpPr>
        <p:spPr>
          <a:xfrm>
            <a:off x="7924800" y="977900"/>
            <a:ext cx="4724400" cy="332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383540" lvl="1" indent="-342900" algn="l">
              <a:lnSpc>
                <a:spcPct val="14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2800">
                <a:uFill>
                  <a:solidFill/>
                </a:uFill>
              </a:rPr>
              <a:t>Minimal fragmentation</a:t>
            </a:r>
          </a:p>
          <a:p>
            <a:pPr marL="383540" lvl="1" indent="-342900" algn="l">
              <a:lnSpc>
                <a:spcPct val="14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2800">
                <a:uFill>
                  <a:solidFill/>
                </a:uFill>
              </a:rPr>
              <a:t>Nice development environment</a:t>
            </a:r>
          </a:p>
          <a:p>
            <a:pPr marL="383540" lvl="1" indent="-342900" algn="l">
              <a:lnSpc>
                <a:spcPct val="14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2800">
                <a:uFill>
                  <a:solidFill/>
                </a:uFill>
              </a:rPr>
              <a:t>Better tablet support</a:t>
            </a:r>
          </a:p>
          <a:p>
            <a:pPr marL="383540" lvl="1" indent="-342900" algn="l">
              <a:lnSpc>
                <a:spcPct val="14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2800">
                <a:uFill>
                  <a:solidFill/>
                </a:uFill>
              </a:rPr>
              <a:t>Apple is a powerhouse</a:t>
            </a:r>
          </a:p>
        </p:txBody>
      </p:sp>
      <p:sp>
        <p:nvSpPr>
          <p:cNvPr id="272" name="Shape 272"/>
          <p:cNvSpPr/>
          <p:nvPr/>
        </p:nvSpPr>
        <p:spPr>
          <a:xfrm>
            <a:off x="7694116" y="127000"/>
            <a:ext cx="3678342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u="sng">
                <a:solidFill>
                  <a:srgbClr val="040001"/>
                </a:solidFill>
                <a:uFill>
                  <a:solidFill>
                    <a:srgbClr val="040001"/>
                  </a:solidFill>
                </a:uFill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  <a:uFillTx/>
              </a:defRPr>
            </a:pPr>
            <a:r>
              <a:rPr sz="3600" b="1" u="sng">
                <a:solidFill>
                  <a:srgbClr val="040001"/>
                </a:solidFill>
                <a:uFill>
                  <a:solidFill>
                    <a:srgbClr val="040001"/>
                  </a:solidFill>
                </a:uFill>
              </a:rPr>
              <a:t>Advantages iOS</a:t>
            </a:r>
          </a:p>
        </p:txBody>
      </p:sp>
      <p:sp>
        <p:nvSpPr>
          <p:cNvPr id="273" name="Shape 273"/>
          <p:cNvSpPr/>
          <p:nvPr/>
        </p:nvSpPr>
        <p:spPr>
          <a:xfrm>
            <a:off x="7692157" y="4965700"/>
            <a:ext cx="4626228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u="sng">
                <a:solidFill>
                  <a:srgbClr val="040001"/>
                </a:solidFill>
                <a:uFill>
                  <a:solidFill>
                    <a:srgbClr val="040001"/>
                  </a:solidFill>
                </a:uFill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  <a:uFillTx/>
              </a:defRPr>
            </a:pPr>
            <a:r>
              <a:rPr sz="3600" b="1" u="sng">
                <a:solidFill>
                  <a:srgbClr val="040001"/>
                </a:solidFill>
                <a:uFill>
                  <a:solidFill>
                    <a:srgbClr val="040001"/>
                  </a:solidFill>
                </a:uFill>
              </a:rPr>
              <a:t>Advantages Android</a:t>
            </a:r>
          </a:p>
        </p:txBody>
      </p:sp>
      <p:sp>
        <p:nvSpPr>
          <p:cNvPr id="274" name="Shape 274"/>
          <p:cNvSpPr/>
          <p:nvPr/>
        </p:nvSpPr>
        <p:spPr>
          <a:xfrm>
            <a:off x="7924800" y="5816600"/>
            <a:ext cx="4724400" cy="332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383540" lvl="1" indent="-342900" algn="l">
              <a:lnSpc>
                <a:spcPct val="14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2800">
                <a:uFill>
                  <a:solidFill/>
                </a:uFill>
              </a:rPr>
              <a:t>Java-based</a:t>
            </a:r>
          </a:p>
          <a:p>
            <a:pPr marL="383540" lvl="1" indent="-342900" algn="l">
              <a:lnSpc>
                <a:spcPct val="14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2800">
                <a:uFill>
                  <a:solidFill/>
                </a:uFill>
              </a:rPr>
              <a:t>Several development environments available</a:t>
            </a:r>
          </a:p>
          <a:p>
            <a:pPr marL="383540" lvl="1" indent="-342900" algn="l">
              <a:lnSpc>
                <a:spcPct val="14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2800">
                <a:uFill>
                  <a:solidFill/>
                </a:uFill>
              </a:rPr>
              <a:t>Many powerful devices</a:t>
            </a:r>
          </a:p>
          <a:p>
            <a:pPr marL="383540" lvl="1" indent="-342900" algn="l">
              <a:lnSpc>
                <a:spcPct val="14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2800">
                <a:uFill>
                  <a:solidFill/>
                </a:uFill>
              </a:rPr>
              <a:t>Many hardware vendors</a:t>
            </a:r>
          </a:p>
        </p:txBody>
      </p:sp>
      <p:sp>
        <p:nvSpPr>
          <p:cNvPr id="275" name="Shape 275"/>
          <p:cNvSpPr/>
          <p:nvPr/>
        </p:nvSpPr>
        <p:spPr>
          <a:xfrm>
            <a:off x="8026400" y="4305300"/>
            <a:ext cx="4064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200" b="1">
                <a:uFill>
                  <a:solidFill>
                    <a:srgbClr val="515A9E"/>
                  </a:solidFill>
                </a:uFill>
              </a:rPr>
              <a:t>“Apple App Store Generates Twice As Much Revenue As Android Market In 2011” Distimo</a:t>
            </a:r>
          </a:p>
        </p:txBody>
      </p:sp>
      <p:sp>
        <p:nvSpPr>
          <p:cNvPr id="276" name="Shape 276"/>
          <p:cNvSpPr/>
          <p:nvPr/>
        </p:nvSpPr>
        <p:spPr>
          <a:xfrm>
            <a:off x="7137400" y="9474200"/>
            <a:ext cx="5826973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u="sng">
                <a:hlinkClick r:id="rId4"/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  <a:uFillTx/>
              </a:defRPr>
            </a:pPr>
            <a:r>
              <a:rPr sz="1400" b="1" u="sng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hlinkClick r:id="rId4"/>
              </a:rPr>
              <a:t>http://www.gottabemobile.com/2011/12/21/app-store-data-analyzed/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641645" y="209549"/>
            <a:ext cx="663104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Dynamic Charting (Demo)</a:t>
            </a:r>
          </a:p>
        </p:txBody>
      </p:sp>
      <p:pic>
        <p:nvPicPr>
          <p:cNvPr id="256" name="BeerAnalysis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30563" y="1436082"/>
            <a:ext cx="10261793" cy="788224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4445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Growing World Demand for Connectivity</a:t>
            </a:r>
          </a:p>
        </p:txBody>
      </p:sp>
      <p:pic>
        <p:nvPicPr>
          <p:cNvPr id="63" name="pasted-image-enhanc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1082" y="1952311"/>
            <a:ext cx="8716236" cy="561609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" name="Shape 58"/>
          <p:cNvSpPr/>
          <p:nvPr/>
        </p:nvSpPr>
        <p:spPr>
          <a:xfrm>
            <a:off x="295607" y="9246870"/>
            <a:ext cx="1146108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u="sng">
                <a:solidFill>
                  <a:srgbClr val="000001"/>
                </a:solidFill>
                <a:hlinkClick r:id="rId3"/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  <a:uFillTx/>
              </a:defRPr>
            </a:pPr>
            <a:r>
              <a:rPr sz="1500" b="1" u="sng" dirty="0">
                <a:solidFill>
                  <a:srgbClr val="000001"/>
                </a:solidFill>
                <a:uFill>
                  <a:solidFill>
                    <a:srgbClr val="515A9E"/>
                  </a:solidFill>
                </a:uFill>
                <a:hlinkClick r:id="rId3"/>
              </a:rPr>
              <a:t>http://www.cisco.com/c/en/us/solutions/collateral/service-provider/visual-networking-index-vni/white_paper_c11-520862.html</a:t>
            </a:r>
          </a:p>
        </p:txBody>
      </p:sp>
      <p:sp>
        <p:nvSpPr>
          <p:cNvPr id="3" name="Rectangle 2"/>
          <p:cNvSpPr/>
          <p:nvPr/>
        </p:nvSpPr>
        <p:spPr>
          <a:xfrm>
            <a:off x="2166426" y="8091284"/>
            <a:ext cx="82655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00"/>
                </a:solidFill>
              </a:rPr>
              <a:t>Asia </a:t>
            </a:r>
            <a:r>
              <a:rPr lang="en-US" sz="2600" dirty="0">
                <a:solidFill>
                  <a:srgbClr val="000000"/>
                </a:solidFill>
              </a:rPr>
              <a:t>Pacific and North America </a:t>
            </a:r>
            <a:r>
              <a:rPr lang="en-US" sz="2600" dirty="0" smtClean="0">
                <a:solidFill>
                  <a:srgbClr val="000000"/>
                </a:solidFill>
              </a:rPr>
              <a:t>will </a:t>
            </a:r>
            <a:r>
              <a:rPr lang="en-US" sz="2600" dirty="0">
                <a:solidFill>
                  <a:srgbClr val="000000"/>
                </a:solidFill>
              </a:rPr>
              <a:t>account for </a:t>
            </a:r>
            <a:r>
              <a:rPr lang="en-US" sz="2600" dirty="0" smtClean="0">
                <a:solidFill>
                  <a:srgbClr val="000000"/>
                </a:solidFill>
              </a:rPr>
              <a:t>two-thirds </a:t>
            </a:r>
            <a:r>
              <a:rPr lang="en-US" sz="2600" dirty="0">
                <a:solidFill>
                  <a:srgbClr val="000000"/>
                </a:solidFill>
              </a:rPr>
              <a:t>of global mobile traffic by 2018</a:t>
            </a:r>
            <a:endParaRPr lang="en-US" sz="2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3556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Spoiler Alert: Wearables</a:t>
            </a:r>
          </a:p>
        </p:txBody>
      </p:sp>
      <p:pic>
        <p:nvPicPr>
          <p:cNvPr id="66" name="pasted-image-enhanc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7800" y="2305050"/>
            <a:ext cx="7289800" cy="571500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318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Mobile Social Networking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704850" y="1620585"/>
            <a:ext cx="10950782" cy="6754793"/>
            <a:chOff x="-127000" y="-88900"/>
            <a:chExt cx="10950781" cy="6754791"/>
          </a:xfrm>
        </p:grpSpPr>
        <p:pic>
          <p:nvPicPr>
            <p:cNvPr id="70" name="pasted-image-enhanced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696782" cy="64245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9" name="Picture 6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0950782" cy="6754792"/>
            </a:xfrm>
            <a:prstGeom prst="rect">
              <a:avLst/>
            </a:prstGeom>
            <a:effectLst/>
          </p:spPr>
        </p:pic>
      </p:grpSp>
      <p:sp>
        <p:nvSpPr>
          <p:cNvPr id="72" name="Shape 72"/>
          <p:cNvSpPr/>
          <p:nvPr/>
        </p:nvSpPr>
        <p:spPr>
          <a:xfrm>
            <a:off x="-129288" y="8802162"/>
            <a:ext cx="935192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lvl="1" indent="497840" algn="l">
              <a:spcBef>
                <a:spcPts val="800"/>
              </a:spcBef>
              <a:buClr>
                <a:srgbClr val="000000"/>
              </a:buClr>
              <a:buFont typeface="Lucida Grande"/>
              <a:defRPr sz="1800" b="0">
                <a:solidFill>
                  <a:srgbClr val="000000"/>
                </a:solidFill>
                <a:uFillTx/>
              </a:defRPr>
            </a:pPr>
            <a:r>
              <a:rPr sz="2400">
                <a:uFill>
                  <a:solidFill/>
                </a:uFill>
              </a:rPr>
              <a:t>* March 2014: Facebook reported 1 Billion Active Mobile Users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Less Than Four Degrees of Separation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609600" y="2024803"/>
            <a:ext cx="11595100" cy="5359401"/>
            <a:chOff x="-127000" y="-88900"/>
            <a:chExt cx="11595100" cy="5359400"/>
          </a:xfrm>
        </p:grpSpPr>
        <p:pic>
          <p:nvPicPr>
            <p:cNvPr id="76" name="pasted-image-enhanced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341100" cy="5029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Picture 7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1595100" cy="5359400"/>
            </a:xfrm>
            <a:prstGeom prst="rect">
              <a:avLst/>
            </a:prstGeom>
            <a:effectLst/>
          </p:spPr>
        </p:pic>
      </p:grpSp>
      <p:pic>
        <p:nvPicPr>
          <p:cNvPr id="78" name="pasted-image-enhanced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4500" y="7874000"/>
            <a:ext cx="7035800" cy="1206500"/>
          </a:xfrm>
          <a:prstGeom prst="rect">
            <a:avLst/>
          </a:prstGeom>
          <a:ln w="19050"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281035" y="241299"/>
            <a:ext cx="1172984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0">
                <a:solidFill>
                  <a:srgbClr val="000000"/>
                </a:solid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>
                    <a:srgbClr val="515A9E"/>
                  </a:solidFill>
                </a:uFill>
              </a:rPr>
              <a:t>Tracking Epidemics and Other Public Health Issues</a:t>
            </a:r>
          </a:p>
        </p:txBody>
      </p:sp>
      <p:sp>
        <p:nvSpPr>
          <p:cNvPr id="81" name="Shape 81"/>
          <p:cNvSpPr/>
          <p:nvPr/>
        </p:nvSpPr>
        <p:spPr>
          <a:xfrm>
            <a:off x="631358" y="6975632"/>
            <a:ext cx="11742085" cy="1225551"/>
          </a:xfrm>
          <a:prstGeom prst="rect">
            <a:avLst/>
          </a:prstGeom>
          <a:ln w="19050"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23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2700">
                <a:uFill>
                  <a:solidFill>
                    <a:srgbClr val="515A9E"/>
                  </a:solidFill>
                </a:uFill>
              </a:rPr>
              <a:t>Tweet:</a:t>
            </a:r>
            <a:r>
              <a:rPr sz="2700" b="1">
                <a:uFill>
                  <a:solidFill>
                    <a:srgbClr val="515A9E"/>
                  </a:solidFill>
                </a:uFill>
              </a:rPr>
              <a:t> “Poor little crumb’s got fever and red spots. I feel so sorry.”</a:t>
            </a:r>
          </a:p>
          <a:p>
            <a:pPr lvl="0" algn="l">
              <a:spcBef>
                <a:spcPts val="23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2700">
                <a:uFill>
                  <a:solidFill>
                    <a:srgbClr val="515A9E"/>
                  </a:solidFill>
                </a:uFill>
              </a:rPr>
              <a:t>Tweet: </a:t>
            </a:r>
            <a:r>
              <a:rPr sz="2700" b="1">
                <a:uFill>
                  <a:solidFill>
                    <a:srgbClr val="515A9E"/>
                  </a:solidFill>
                </a:uFill>
              </a:rPr>
              <a:t>“Coughed the whole night. I got it bad. Flu.”</a:t>
            </a:r>
          </a:p>
        </p:txBody>
      </p:sp>
      <p:sp>
        <p:nvSpPr>
          <p:cNvPr id="82" name="Shape 82"/>
          <p:cNvSpPr/>
          <p:nvPr/>
        </p:nvSpPr>
        <p:spPr>
          <a:xfrm>
            <a:off x="118775" y="9061729"/>
            <a:ext cx="1276725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 b="0">
                <a:solidFill>
                  <a:srgbClr val="000000"/>
                </a:solidFill>
                <a:uFillTx/>
              </a:defRPr>
            </a:pPr>
            <a:r>
              <a:rPr sz="1600" u="sng">
                <a:uFill>
                  <a:solidFill>
                    <a:srgbClr val="515A9E"/>
                  </a:solidFill>
                </a:uFill>
                <a:hlinkClick r:id="rId2"/>
              </a:rPr>
              <a:t>http://geopatterns.enm.bris.ac.uk/epidemics/</a:t>
            </a:r>
            <a:endParaRPr sz="1600">
              <a:uFill>
                <a:solidFill>
                  <a:srgbClr val="515A9E"/>
                </a:solidFill>
              </a:uFill>
            </a:endParaRPr>
          </a:p>
          <a:p>
            <a:pPr lvl="0" algn="l">
              <a:defRPr sz="1800" b="0">
                <a:solidFill>
                  <a:srgbClr val="000000"/>
                </a:solidFill>
                <a:uFillTx/>
              </a:defRPr>
            </a:pPr>
            <a:r>
              <a:rPr sz="1600" u="sng">
                <a:uFill>
                  <a:solidFill>
                    <a:srgbClr val="515A9E"/>
                  </a:solidFill>
                </a:uFill>
                <a:hlinkClick r:id="rId3"/>
              </a:rPr>
              <a:t>http://www.nydailynews.com/life-style/health/cough-cough-tweet-researchers-twitter-track-flu-article-1.1253136</a:t>
            </a:r>
          </a:p>
        </p:txBody>
      </p:sp>
      <p:grpSp>
        <p:nvGrpSpPr>
          <p:cNvPr id="85" name="Group 85"/>
          <p:cNvGrpSpPr/>
          <p:nvPr/>
        </p:nvGrpSpPr>
        <p:grpSpPr>
          <a:xfrm>
            <a:off x="2197100" y="2012985"/>
            <a:ext cx="7785100" cy="4102101"/>
            <a:chOff x="-127000" y="-88900"/>
            <a:chExt cx="7785100" cy="4102100"/>
          </a:xfrm>
        </p:grpSpPr>
        <p:pic>
          <p:nvPicPr>
            <p:cNvPr id="84" name="pasted-image.png"/>
            <p:cNvPicPr/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0" y="0"/>
              <a:ext cx="7531100" cy="3771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3" name="Picture 82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7785100" cy="4102100"/>
            </a:xfrm>
            <a:prstGeom prst="rect">
              <a:avLst/>
            </a:prstGeom>
            <a:effectLst/>
          </p:spPr>
        </p:pic>
      </p:grpSp>
      <p:sp>
        <p:nvSpPr>
          <p:cNvPr id="86" name="Shape 86"/>
          <p:cNvSpPr/>
          <p:nvPr/>
        </p:nvSpPr>
        <p:spPr>
          <a:xfrm>
            <a:off x="3016322" y="1368442"/>
            <a:ext cx="61466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0">
                <a:solidFill>
                  <a:srgbClr val="000000"/>
                </a:solid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>
                    <a:srgbClr val="515A9E"/>
                  </a:solidFill>
                </a:uFill>
              </a:rPr>
              <a:t>Flu Detector - Tracking Epidemics on Twitter</a:t>
            </a:r>
          </a:p>
        </p:txBody>
      </p:sp>
      <p:sp>
        <p:nvSpPr>
          <p:cNvPr id="87" name="Shape 87"/>
          <p:cNvSpPr/>
          <p:nvPr/>
        </p:nvSpPr>
        <p:spPr>
          <a:xfrm>
            <a:off x="2279951" y="6140590"/>
            <a:ext cx="784799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400" b="1">
                <a:uFill>
                  <a:solidFill>
                    <a:srgbClr val="515A9E"/>
                  </a:solidFill>
                </a:uFill>
              </a:rPr>
              <a:t>Machine Learning and Knowledge Discovery in Databases Lecture Notes in Computer Science Volume 6323, 2010, pp 599-602  Lampos, V. and Cristianini, N.</a:t>
            </a:r>
          </a:p>
        </p:txBody>
      </p:sp>
      <p:sp>
        <p:nvSpPr>
          <p:cNvPr id="88" name="Shape 88"/>
          <p:cNvSpPr/>
          <p:nvPr/>
        </p:nvSpPr>
        <p:spPr>
          <a:xfrm>
            <a:off x="2424705" y="8391743"/>
            <a:ext cx="79267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400" b="1">
                <a:uFill>
                  <a:solidFill>
                    <a:srgbClr val="515A9E"/>
                  </a:solidFill>
                </a:uFill>
              </a:rPr>
              <a:t>&gt; 95% correlation with Health Protection Agency Data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355600" y="-34149"/>
            <a:ext cx="11994456" cy="1262098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Tracking Epidemics and Other Public Health Issues</a:t>
            </a:r>
          </a:p>
        </p:txBody>
      </p:sp>
      <p:sp>
        <p:nvSpPr>
          <p:cNvPr id="91" name="Shape 91"/>
          <p:cNvSpPr/>
          <p:nvPr/>
        </p:nvSpPr>
        <p:spPr>
          <a:xfrm>
            <a:off x="1922436" y="1439403"/>
            <a:ext cx="886078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400" b="0">
                <a:solidFill>
                  <a:srgbClr val="000000"/>
                </a:solid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 dirty="0">
                <a:uFill>
                  <a:solidFill>
                    <a:srgbClr val="515A9E"/>
                  </a:solidFill>
                </a:uFill>
              </a:rPr>
              <a:t>Social and News Media Enable Estimation of Epidemiological Patterns Early in the 2010 Haitian Cholera Outbreak</a:t>
            </a:r>
          </a:p>
        </p:txBody>
      </p:sp>
      <p:grpSp>
        <p:nvGrpSpPr>
          <p:cNvPr id="94" name="Group 94"/>
          <p:cNvGrpSpPr/>
          <p:nvPr/>
        </p:nvGrpSpPr>
        <p:grpSpPr>
          <a:xfrm>
            <a:off x="3513399" y="2647102"/>
            <a:ext cx="5842000" cy="3759201"/>
            <a:chOff x="-127000" y="-88900"/>
            <a:chExt cx="5842000" cy="3759200"/>
          </a:xfrm>
        </p:grpSpPr>
        <p:pic>
          <p:nvPicPr>
            <p:cNvPr id="93" name="pasted-image-enhanced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588000" cy="3429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" name="Picture 9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3759200"/>
            </a:xfrm>
            <a:prstGeom prst="rect">
              <a:avLst/>
            </a:prstGeom>
            <a:effectLst/>
          </p:spPr>
        </p:pic>
      </p:grpSp>
      <p:sp>
        <p:nvSpPr>
          <p:cNvPr id="95" name="Shape 95"/>
          <p:cNvSpPr/>
          <p:nvPr/>
        </p:nvSpPr>
        <p:spPr>
          <a:xfrm>
            <a:off x="1555809" y="7087658"/>
            <a:ext cx="9308982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315007" lvl="0" indent="-216568" algn="l"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uFill>
                  <a:solidFill>
                    <a:srgbClr val="515A9E"/>
                  </a:solidFill>
                </a:uFill>
              </a:rPr>
              <a:t>Cholera-related </a:t>
            </a:r>
            <a:r>
              <a:rPr sz="2400" dirty="0" err="1">
                <a:uFill>
                  <a:solidFill>
                    <a:srgbClr val="515A9E"/>
                  </a:solidFill>
                </a:uFill>
              </a:rPr>
              <a:t>HealthMap</a:t>
            </a:r>
            <a:r>
              <a:rPr sz="2400" dirty="0">
                <a:uFill>
                  <a:solidFill>
                    <a:srgbClr val="515A9E"/>
                  </a:solidFill>
                </a:uFill>
              </a:rPr>
              <a:t> news media reports, Twitter postings, and government cholera cases reported strongly correlated with official case data.</a:t>
            </a:r>
            <a:r>
              <a:rPr sz="2000" dirty="0">
                <a:uFill>
                  <a:solidFill>
                    <a:srgbClr val="515A9E"/>
                  </a:solidFill>
                </a:uFill>
              </a:rPr>
              <a:t> </a:t>
            </a:r>
          </a:p>
          <a:p>
            <a:pPr marL="278912" lvl="0" indent="-180473" algn="l">
              <a:spcBef>
                <a:spcPts val="15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uFill>
                  <a:solidFill>
                    <a:srgbClr val="515A9E"/>
                  </a:solidFill>
                </a:uFill>
              </a:rPr>
              <a:t>Data from Informal sources were available up to </a:t>
            </a:r>
            <a:r>
              <a:rPr sz="2400" b="1" u="sng" dirty="0">
                <a:uFill>
                  <a:solidFill>
                    <a:srgbClr val="515A9E"/>
                  </a:solidFill>
                </a:uFill>
              </a:rPr>
              <a:t>2 weeks earlier</a:t>
            </a:r>
            <a:r>
              <a:rPr sz="2400" u="sng" dirty="0">
                <a:uFill>
                  <a:solidFill>
                    <a:srgbClr val="515A9E"/>
                  </a:solidFill>
                </a:uFill>
              </a:rPr>
              <a:t>!</a:t>
            </a:r>
            <a:endParaRPr sz="2400" dirty="0">
              <a:uFill>
                <a:solidFill>
                  <a:srgbClr val="515A9E"/>
                </a:solidFill>
              </a:uFill>
            </a:endParaRPr>
          </a:p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endParaRPr sz="1400" b="1" dirty="0">
              <a:uFill>
                <a:solidFill>
                  <a:srgbClr val="515A9E"/>
                </a:solidFill>
              </a:uFill>
            </a:endParaRPr>
          </a:p>
        </p:txBody>
      </p:sp>
      <p:sp>
        <p:nvSpPr>
          <p:cNvPr id="96" name="Shape 96"/>
          <p:cNvSpPr/>
          <p:nvPr/>
        </p:nvSpPr>
        <p:spPr>
          <a:xfrm>
            <a:off x="334216" y="9229512"/>
            <a:ext cx="856149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 b="0">
                <a:solidFill>
                  <a:srgbClr val="000000"/>
                </a:solidFill>
                <a:uFillTx/>
              </a:defRPr>
            </a:pPr>
            <a:r>
              <a:rPr sz="1600" b="1">
                <a:uFill>
                  <a:solidFill>
                    <a:srgbClr val="515A9E"/>
                  </a:solidFill>
                </a:uFill>
              </a:rPr>
              <a:t>Am. J. Trop. Med. Hyg., 86(1), 2012, pp. 39-45  </a:t>
            </a:r>
            <a:r>
              <a:rPr sz="1600">
                <a:uFill>
                  <a:solidFill>
                    <a:srgbClr val="515A9E"/>
                  </a:solidFill>
                </a:uFill>
              </a:rPr>
              <a:t>doi:10.4269/ajtmh.2012.11-0597</a:t>
            </a:r>
          </a:p>
        </p:txBody>
      </p:sp>
      <p:sp>
        <p:nvSpPr>
          <p:cNvPr id="97" name="Shape 97"/>
          <p:cNvSpPr/>
          <p:nvPr/>
        </p:nvSpPr>
        <p:spPr>
          <a:xfrm>
            <a:off x="2004008" y="6495203"/>
            <a:ext cx="88737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pPr lvl="0">
              <a:defRPr b="0">
                <a:uFillTx/>
              </a:defRPr>
            </a:pPr>
            <a:r>
              <a:rPr b="1" dirty="0" err="1">
                <a:uFill>
                  <a:solidFill>
                    <a:srgbClr val="515A9E"/>
                  </a:solidFill>
                </a:uFill>
              </a:rPr>
              <a:t>HealthMap</a:t>
            </a:r>
            <a:r>
              <a:rPr b="1" dirty="0">
                <a:uFill>
                  <a:solidFill>
                    <a:srgbClr val="515A9E"/>
                  </a:solidFill>
                </a:uFill>
              </a:rPr>
              <a:t> alerts for the first one hundred days of the Haiti cholera outbreak.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515A9E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Tahoma"/>
        <a:ea typeface="Tahoma"/>
        <a:cs typeface="Tahom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BCBCB"/>
        </a:solidFill>
        <a:ln w="1905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ctr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515A9E"/>
            </a:solidFill>
            <a:effectLst/>
            <a:uFill>
              <a:solidFill>
                <a:srgbClr val="515A9E"/>
              </a:solidFill>
            </a:uFill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ctr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515A9E"/>
            </a:solidFill>
            <a:effectLst/>
            <a:uFill>
              <a:solidFill>
                <a:srgbClr val="515A9E"/>
              </a:solidFill>
            </a:uFill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Tahoma"/>
        <a:ea typeface="Tahoma"/>
        <a:cs typeface="Tahom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BCBCB"/>
        </a:solidFill>
        <a:ln w="1905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ctr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515A9E"/>
            </a:solidFill>
            <a:effectLst/>
            <a:uFill>
              <a:solidFill>
                <a:srgbClr val="515A9E"/>
              </a:solidFill>
            </a:uFill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ctr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515A9E"/>
            </a:solidFill>
            <a:effectLst/>
            <a:uFill>
              <a:solidFill>
                <a:srgbClr val="515A9E"/>
              </a:solidFill>
            </a:uFill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942</Words>
  <Application>Microsoft Office PowerPoint</Application>
  <PresentationFormat>Custom</PresentationFormat>
  <Paragraphs>129</Paragraphs>
  <Slides>36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Helvetica</vt:lpstr>
      <vt:lpstr>Helvetica Neue</vt:lpstr>
      <vt:lpstr>Helvetica Neue Medium</vt:lpstr>
      <vt:lpstr>Lucida Grande</vt:lpstr>
      <vt:lpstr>Tahoma</vt:lpstr>
      <vt:lpstr>Zapf Dingbats</vt:lpstr>
      <vt:lpstr>White</vt:lpstr>
      <vt:lpstr>Standing on the Shoulders of Giants:  New strategies to involve more of the world with data mining and intelligence extraction.</vt:lpstr>
      <vt:lpstr>PowerPoint Presentation</vt:lpstr>
      <vt:lpstr>70% of World’s Population Uses Mobile Devices</vt:lpstr>
      <vt:lpstr>Growing World Demand for Connectivity</vt:lpstr>
      <vt:lpstr>Spoiler Alert: Wearables</vt:lpstr>
      <vt:lpstr>Mobile Social Networking</vt:lpstr>
      <vt:lpstr>Less Than Four Degrees of Separation</vt:lpstr>
      <vt:lpstr>PowerPoint Presentation</vt:lpstr>
      <vt:lpstr>Tracking Epidemics and Other Public Health Issues</vt:lpstr>
      <vt:lpstr>Cloud Computing - A Revolution…</vt:lpstr>
      <vt:lpstr>Quick Poll</vt:lpstr>
      <vt:lpstr>PowerPoint Presentation</vt:lpstr>
      <vt:lpstr>Eidogen Cloud Migration</vt:lpstr>
      <vt:lpstr>The Cloud: Amazon AWS Growth</vt:lpstr>
      <vt:lpstr>Jobs Generated by Cloud Computing</vt:lpstr>
      <vt:lpstr>Mobile and Cloud</vt:lpstr>
      <vt:lpstr>Many Apps, Huge Download Numbers</vt:lpstr>
      <vt:lpstr>However, Market Awareness Is Challenging…</vt:lpstr>
      <vt:lpstr>Eidogen’s Apps: More than 50K Downloads</vt:lpstr>
      <vt:lpstr>Science-Cloud Tasks (Eidogen/Accelrys)</vt:lpstr>
      <vt:lpstr>New Mobile Possibilities...</vt:lpstr>
      <vt:lpstr>Pipeline Pilot Protocols are Easily ‘Mobilized’</vt:lpstr>
      <vt:lpstr>Protocol Folders Appear in the Tasks App</vt:lpstr>
      <vt:lpstr>Location (Demo)</vt:lpstr>
      <vt:lpstr>Observation Capture (Demo)</vt:lpstr>
      <vt:lpstr>Embed and Deploy </vt:lpstr>
      <vt:lpstr>PowerPoint Presentation</vt:lpstr>
      <vt:lpstr>R&amp;D Productivity Has Been On The Decline</vt:lpstr>
      <vt:lpstr>PowerPoint Presentation</vt:lpstr>
      <vt:lpstr>Summary</vt:lpstr>
      <vt:lpstr>Acknowledgements</vt:lpstr>
      <vt:lpstr>PowerPoint Presentation</vt:lpstr>
      <vt:lpstr>About Eidogen-Sertanty, Inc.</vt:lpstr>
      <vt:lpstr>Apple Market Cap = US Retail Sector Total Market Cap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Standing on the Shoulders of Giants:  New strategies to involve more of the world with data mining and intelligence extraction.</dc:title>
  <dc:creator>Steven Muskal</dc:creator>
  <cp:lastModifiedBy>Steven Muskal</cp:lastModifiedBy>
  <cp:revision>41</cp:revision>
  <dcterms:modified xsi:type="dcterms:W3CDTF">2014-04-08T20:35:12Z</dcterms:modified>
</cp:coreProperties>
</file>