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3004800" cy="9753600"/>
  <p:notesSz cx="6858000" cy="9144000"/>
  <p:defaultTextStyle>
    <a:lvl1pPr marL="57799" marR="57799" algn="ctr" defTabSz="1295400">
      <a:defRPr sz="1400" b="1">
        <a:solidFill>
          <a:srgbClr val="515A9E"/>
        </a:solidFill>
        <a:uFill>
          <a:solidFill>
            <a:srgbClr val="515A9E"/>
          </a:solidFill>
        </a:uFill>
        <a:latin typeface="+mj-lt"/>
        <a:ea typeface="+mj-ea"/>
        <a:cs typeface="+mj-cs"/>
        <a:sym typeface="Helvetica"/>
      </a:defRPr>
    </a:lvl1pPr>
    <a:lvl2pPr marL="57799" marR="57799" indent="342900" algn="ctr" defTabSz="1295400">
      <a:defRPr sz="1400" b="1">
        <a:solidFill>
          <a:srgbClr val="515A9E"/>
        </a:solidFill>
        <a:uFill>
          <a:solidFill>
            <a:srgbClr val="515A9E"/>
          </a:solidFill>
        </a:uFill>
        <a:latin typeface="+mj-lt"/>
        <a:ea typeface="+mj-ea"/>
        <a:cs typeface="+mj-cs"/>
        <a:sym typeface="Helvetica"/>
      </a:defRPr>
    </a:lvl2pPr>
    <a:lvl3pPr marL="57799" marR="57799" indent="685800" algn="ctr" defTabSz="1295400">
      <a:defRPr sz="1400" b="1">
        <a:solidFill>
          <a:srgbClr val="515A9E"/>
        </a:solidFill>
        <a:uFill>
          <a:solidFill>
            <a:srgbClr val="515A9E"/>
          </a:solidFill>
        </a:uFill>
        <a:latin typeface="+mj-lt"/>
        <a:ea typeface="+mj-ea"/>
        <a:cs typeface="+mj-cs"/>
        <a:sym typeface="Helvetica"/>
      </a:defRPr>
    </a:lvl3pPr>
    <a:lvl4pPr marL="57799" marR="57799" indent="1028700" algn="ctr" defTabSz="1295400">
      <a:defRPr sz="1400" b="1">
        <a:solidFill>
          <a:srgbClr val="515A9E"/>
        </a:solidFill>
        <a:uFill>
          <a:solidFill>
            <a:srgbClr val="515A9E"/>
          </a:solidFill>
        </a:uFill>
        <a:latin typeface="+mj-lt"/>
        <a:ea typeface="+mj-ea"/>
        <a:cs typeface="+mj-cs"/>
        <a:sym typeface="Helvetica"/>
      </a:defRPr>
    </a:lvl4pPr>
    <a:lvl5pPr marL="57799" marR="57799" indent="1371600" algn="ctr" defTabSz="1295400">
      <a:defRPr sz="1400" b="1">
        <a:solidFill>
          <a:srgbClr val="515A9E"/>
        </a:solidFill>
        <a:uFill>
          <a:solidFill>
            <a:srgbClr val="515A9E"/>
          </a:solidFill>
        </a:uFill>
        <a:latin typeface="+mj-lt"/>
        <a:ea typeface="+mj-ea"/>
        <a:cs typeface="+mj-cs"/>
        <a:sym typeface="Helvetica"/>
      </a:defRPr>
    </a:lvl5pPr>
    <a:lvl6pPr marL="57799" marR="57799" indent="1714500" algn="ctr" defTabSz="1295400">
      <a:defRPr sz="1400" b="1">
        <a:solidFill>
          <a:srgbClr val="515A9E"/>
        </a:solidFill>
        <a:uFill>
          <a:solidFill>
            <a:srgbClr val="515A9E"/>
          </a:solidFill>
        </a:uFill>
        <a:latin typeface="+mj-lt"/>
        <a:ea typeface="+mj-ea"/>
        <a:cs typeface="+mj-cs"/>
        <a:sym typeface="Helvetica"/>
      </a:defRPr>
    </a:lvl6pPr>
    <a:lvl7pPr marL="57799" marR="57799" indent="2057400" algn="ctr" defTabSz="1295400">
      <a:defRPr sz="1400" b="1">
        <a:solidFill>
          <a:srgbClr val="515A9E"/>
        </a:solidFill>
        <a:uFill>
          <a:solidFill>
            <a:srgbClr val="515A9E"/>
          </a:solidFill>
        </a:uFill>
        <a:latin typeface="+mj-lt"/>
        <a:ea typeface="+mj-ea"/>
        <a:cs typeface="+mj-cs"/>
        <a:sym typeface="Helvetica"/>
      </a:defRPr>
    </a:lvl7pPr>
    <a:lvl8pPr marL="57799" marR="57799" indent="2400300" algn="ctr" defTabSz="1295400">
      <a:defRPr sz="1400" b="1">
        <a:solidFill>
          <a:srgbClr val="515A9E"/>
        </a:solidFill>
        <a:uFill>
          <a:solidFill>
            <a:srgbClr val="515A9E"/>
          </a:solidFill>
        </a:uFill>
        <a:latin typeface="+mj-lt"/>
        <a:ea typeface="+mj-ea"/>
        <a:cs typeface="+mj-cs"/>
        <a:sym typeface="Helvetica"/>
      </a:defRPr>
    </a:lvl8pPr>
    <a:lvl9pPr marL="57799" marR="57799" indent="2743200" algn="ctr" defTabSz="1295400">
      <a:defRPr sz="1400" b="1">
        <a:solidFill>
          <a:srgbClr val="515A9E"/>
        </a:solidFill>
        <a:uFill>
          <a:solidFill>
            <a:srgbClr val="515A9E"/>
          </a:solidFill>
        </a:uFill>
        <a:latin typeface="+mj-lt"/>
        <a:ea typeface="+mj-ea"/>
        <a:cs typeface="+mj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15A9E"/>
              </a:solidFill>
              <a:prstDash val="solid"/>
              <a:miter lim="400000"/>
            </a:ln>
          </a:left>
          <a:right>
            <a:ln w="12700" cap="flat">
              <a:solidFill>
                <a:srgbClr val="515A9E"/>
              </a:solidFill>
              <a:prstDash val="solid"/>
              <a:miter lim="400000"/>
            </a:ln>
          </a:right>
          <a:top>
            <a:ln w="12700" cap="flat">
              <a:solidFill>
                <a:srgbClr val="515A9E"/>
              </a:solidFill>
              <a:prstDash val="solid"/>
              <a:miter lim="400000"/>
            </a:ln>
          </a:top>
          <a:bottom>
            <a:ln w="12700" cap="flat">
              <a:solidFill>
                <a:srgbClr val="515A9E"/>
              </a:solidFill>
              <a:prstDash val="solid"/>
              <a:miter lim="400000"/>
            </a:ln>
          </a:bottom>
          <a:insideH>
            <a:ln w="12700" cap="flat">
              <a:solidFill>
                <a:srgbClr val="515A9E"/>
              </a:solidFill>
              <a:prstDash val="solid"/>
              <a:miter lim="400000"/>
            </a:ln>
          </a:insideH>
          <a:insideV>
            <a:ln w="12700" cap="flat">
              <a:solidFill>
                <a:srgbClr val="515A9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515A9E"/>
              </a:solidFill>
              <a:prstDash val="solid"/>
              <a:miter lim="400000"/>
            </a:ln>
          </a:left>
          <a:right>
            <a:ln w="12700" cap="flat">
              <a:solidFill>
                <a:srgbClr val="515A9E"/>
              </a:solidFill>
              <a:prstDash val="solid"/>
              <a:miter lim="400000"/>
            </a:ln>
          </a:right>
          <a:top>
            <a:ln w="12700" cap="flat">
              <a:solidFill>
                <a:srgbClr val="515A9E"/>
              </a:solidFill>
              <a:prstDash val="solid"/>
              <a:miter lim="400000"/>
            </a:ln>
          </a:top>
          <a:bottom>
            <a:ln w="12700" cap="flat">
              <a:solidFill>
                <a:srgbClr val="515A9E"/>
              </a:solidFill>
              <a:prstDash val="solid"/>
              <a:miter lim="400000"/>
            </a:ln>
          </a:bottom>
          <a:insideH>
            <a:ln w="12700" cap="flat">
              <a:solidFill>
                <a:srgbClr val="515A9E"/>
              </a:solidFill>
              <a:prstDash val="solid"/>
              <a:miter lim="400000"/>
            </a:ln>
          </a:insideH>
          <a:insideV>
            <a:ln w="12700" cap="flat">
              <a:solidFill>
                <a:srgbClr val="515A9E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15A9E"/>
              </a:solidFill>
              <a:prstDash val="solid"/>
              <a:miter lim="400000"/>
            </a:ln>
          </a:left>
          <a:right>
            <a:ln w="12700" cap="flat">
              <a:solidFill>
                <a:srgbClr val="515A9E"/>
              </a:solidFill>
              <a:prstDash val="solid"/>
              <a:miter lim="400000"/>
            </a:ln>
          </a:right>
          <a:top>
            <a:ln w="12700" cap="flat">
              <a:solidFill>
                <a:srgbClr val="515A9E"/>
              </a:solidFill>
              <a:prstDash val="solid"/>
              <a:miter lim="400000"/>
            </a:ln>
          </a:top>
          <a:bottom>
            <a:ln w="28575" cap="flat">
              <a:solidFill>
                <a:srgbClr val="515A9E"/>
              </a:solidFill>
              <a:prstDash val="solid"/>
              <a:miter lim="400000"/>
            </a:ln>
          </a:bottom>
          <a:insideH>
            <a:ln w="12700" cap="flat">
              <a:solidFill>
                <a:srgbClr val="515A9E"/>
              </a:solidFill>
              <a:prstDash val="solid"/>
              <a:miter lim="400000"/>
            </a:ln>
          </a:insideH>
          <a:insideV>
            <a:ln w="12700" cap="flat">
              <a:solidFill>
                <a:srgbClr val="515A9E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15A9E"/>
              </a:solidFill>
              <a:prstDash val="solid"/>
              <a:miter lim="400000"/>
            </a:ln>
          </a:left>
          <a:right>
            <a:ln w="12700" cap="flat">
              <a:solidFill>
                <a:srgbClr val="515A9E"/>
              </a:solidFill>
              <a:prstDash val="solid"/>
              <a:miter lim="400000"/>
            </a:ln>
          </a:right>
          <a:top>
            <a:ln w="28575" cap="flat">
              <a:solidFill>
                <a:srgbClr val="515A9E"/>
              </a:solidFill>
              <a:prstDash val="solid"/>
              <a:miter lim="400000"/>
            </a:ln>
          </a:top>
          <a:bottom>
            <a:ln w="12700" cap="flat">
              <a:solidFill>
                <a:srgbClr val="515A9E"/>
              </a:solidFill>
              <a:prstDash val="solid"/>
              <a:miter lim="400000"/>
            </a:ln>
          </a:bottom>
          <a:insideH>
            <a:ln w="12700" cap="flat">
              <a:solidFill>
                <a:srgbClr val="515A9E"/>
              </a:solidFill>
              <a:prstDash val="solid"/>
              <a:miter lim="400000"/>
            </a:ln>
          </a:insideH>
          <a:insideV>
            <a:ln w="12700" cap="flat">
              <a:solidFill>
                <a:srgbClr val="515A9E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2" d="100"/>
          <a:sy n="132" d="100"/>
        </p:scale>
        <p:origin x="-608" y="-9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04867219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825500">
      <a:defRPr sz="2200">
        <a:latin typeface="Lucida Grande"/>
        <a:ea typeface="Lucida Grande"/>
        <a:cs typeface="Lucida Grande"/>
        <a:sym typeface="Lucida Grande"/>
      </a:defRPr>
    </a:lvl1pPr>
    <a:lvl2pPr indent="228600" defTabSz="825500">
      <a:defRPr sz="2200">
        <a:latin typeface="Lucida Grande"/>
        <a:ea typeface="Lucida Grande"/>
        <a:cs typeface="Lucida Grande"/>
        <a:sym typeface="Lucida Grande"/>
      </a:defRPr>
    </a:lvl2pPr>
    <a:lvl3pPr indent="457200" defTabSz="825500">
      <a:defRPr sz="2200">
        <a:latin typeface="Lucida Grande"/>
        <a:ea typeface="Lucida Grande"/>
        <a:cs typeface="Lucida Grande"/>
        <a:sym typeface="Lucida Grande"/>
      </a:defRPr>
    </a:lvl3pPr>
    <a:lvl4pPr indent="685800" defTabSz="825500">
      <a:defRPr sz="2200">
        <a:latin typeface="Lucida Grande"/>
        <a:ea typeface="Lucida Grande"/>
        <a:cs typeface="Lucida Grande"/>
        <a:sym typeface="Lucida Grande"/>
      </a:defRPr>
    </a:lvl4pPr>
    <a:lvl5pPr indent="914400" defTabSz="825500">
      <a:defRPr sz="2200">
        <a:latin typeface="Lucida Grande"/>
        <a:ea typeface="Lucida Grande"/>
        <a:cs typeface="Lucida Grande"/>
        <a:sym typeface="Lucida Grande"/>
      </a:defRPr>
    </a:lvl5pPr>
    <a:lvl6pPr indent="1143000" defTabSz="825500">
      <a:defRPr sz="2200">
        <a:latin typeface="Lucida Grande"/>
        <a:ea typeface="Lucida Grande"/>
        <a:cs typeface="Lucida Grande"/>
        <a:sym typeface="Lucida Grande"/>
      </a:defRPr>
    </a:lvl6pPr>
    <a:lvl7pPr indent="1371600" defTabSz="825500">
      <a:defRPr sz="2200">
        <a:latin typeface="Lucida Grande"/>
        <a:ea typeface="Lucida Grande"/>
        <a:cs typeface="Lucida Grande"/>
        <a:sym typeface="Lucida Grande"/>
      </a:defRPr>
    </a:lvl7pPr>
    <a:lvl8pPr indent="1600200" defTabSz="825500">
      <a:defRPr sz="2200">
        <a:latin typeface="Lucida Grande"/>
        <a:ea typeface="Lucida Grande"/>
        <a:cs typeface="Lucida Grande"/>
        <a:sym typeface="Lucida Grande"/>
      </a:defRPr>
    </a:lvl8pPr>
    <a:lvl9pPr indent="1828800" defTabSz="8255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uepr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83590" indent="-285750">
              <a:spcBef>
                <a:spcPts val="800"/>
              </a:spcBef>
              <a:defRPr sz="3400"/>
            </a:lvl2pPr>
            <a:lvl3pPr marL="1183639" indent="-228600">
              <a:spcBef>
                <a:spcPts val="600"/>
              </a:spcBef>
              <a:defRPr sz="2800"/>
            </a:lvl3pPr>
            <a:lvl4pPr marL="1640839" indent="-228600">
              <a:spcBef>
                <a:spcPts val="500"/>
              </a:spcBef>
              <a:defRPr sz="2200"/>
            </a:lvl4pPr>
            <a:lvl5pPr marL="2098039" indent="-228600">
              <a:spcBef>
                <a:spcPts val="300"/>
              </a:spcBef>
              <a:defRPr sz="1600"/>
            </a:lvl5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uepri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 rot="5400000">
            <a:off x="11788987" y="9547013"/>
            <a:ext cx="51930" cy="45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0"/>
                </a:moveTo>
                <a:lnTo>
                  <a:pt x="0" y="10800"/>
                </a:lnTo>
                <a:lnTo>
                  <a:pt x="5400" y="216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</a:pathLst>
          </a:custGeom>
          <a:solidFill>
            <a:srgbClr val="BFBFBF"/>
          </a:solidFill>
          <a:ln>
            <a:solidFill>
              <a:srgbClr val="BFBFB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0" name="Shape 10"/>
          <p:cNvSpPr/>
          <p:nvPr/>
        </p:nvSpPr>
        <p:spPr>
          <a:xfrm>
            <a:off x="0" y="0"/>
            <a:ext cx="13004800" cy="1193800"/>
          </a:xfrm>
          <a:prstGeom prst="rect">
            <a:avLst/>
          </a:prstGeom>
          <a:gradFill>
            <a:gsLst>
              <a:gs pos="0">
                <a:srgbClr val="F0DE94"/>
              </a:gs>
              <a:gs pos="100000">
                <a:srgbClr val="3ABC20"/>
              </a:gs>
            </a:gsLst>
            <a:lin ang="2700000"/>
          </a:gra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1" name="Shape 11"/>
          <p:cNvSpPr/>
          <p:nvPr/>
        </p:nvSpPr>
        <p:spPr>
          <a:xfrm>
            <a:off x="10701866" y="8972408"/>
            <a:ext cx="2302935" cy="304801"/>
          </a:xfrm>
          <a:prstGeom prst="rect">
            <a:avLst/>
          </a:prstGeom>
          <a:solidFill>
            <a:srgbClr val="FFFFFF"/>
          </a:soli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666044" y="1395306"/>
            <a:ext cx="11709401" cy="8358295"/>
          </a:xfrm>
          <a:prstGeom prst="rect">
            <a:avLst/>
          </a:prstGeom>
        </p:spPr>
        <p:txBody>
          <a:bodyPr/>
          <a:lstStyle>
            <a:lvl2pPr marL="783590" indent="-285750">
              <a:spcBef>
                <a:spcPts val="800"/>
              </a:spcBef>
              <a:defRPr sz="3400"/>
            </a:lvl2pPr>
            <a:lvl3pPr marL="1183639" indent="-228600">
              <a:spcBef>
                <a:spcPts val="600"/>
              </a:spcBef>
              <a:defRPr sz="2800"/>
            </a:lvl3pPr>
            <a:lvl4pPr marL="1640839" indent="-228600">
              <a:spcBef>
                <a:spcPts val="500"/>
              </a:spcBef>
              <a:defRPr sz="2200"/>
            </a:lvl4pPr>
            <a:lvl5pPr marL="2098039" indent="-228600">
              <a:spcBef>
                <a:spcPts val="300"/>
              </a:spcBef>
              <a:defRPr sz="1600"/>
            </a:lvl5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ueprint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 rot="5400000">
            <a:off x="11788987" y="9547013"/>
            <a:ext cx="51930" cy="45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0"/>
                </a:moveTo>
                <a:lnTo>
                  <a:pt x="0" y="10800"/>
                </a:lnTo>
                <a:lnTo>
                  <a:pt x="5400" y="216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</a:pathLst>
          </a:custGeom>
          <a:solidFill>
            <a:srgbClr val="BFBFBF"/>
          </a:solidFill>
          <a:ln>
            <a:solidFill>
              <a:srgbClr val="BFBFB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6" name="Shape 16"/>
          <p:cNvSpPr/>
          <p:nvPr/>
        </p:nvSpPr>
        <p:spPr>
          <a:xfrm>
            <a:off x="0" y="0"/>
            <a:ext cx="13004800" cy="1193800"/>
          </a:xfrm>
          <a:prstGeom prst="rect">
            <a:avLst/>
          </a:prstGeom>
          <a:gradFill>
            <a:gsLst>
              <a:gs pos="0">
                <a:srgbClr val="F0DE94"/>
              </a:gs>
              <a:gs pos="100000">
                <a:srgbClr val="3ABC20"/>
              </a:gs>
            </a:gsLst>
            <a:lin ang="2700000"/>
          </a:gra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7" name="Shape 17"/>
          <p:cNvSpPr/>
          <p:nvPr/>
        </p:nvSpPr>
        <p:spPr>
          <a:xfrm>
            <a:off x="10701866" y="8972408"/>
            <a:ext cx="2302935" cy="304801"/>
          </a:xfrm>
          <a:prstGeom prst="rect">
            <a:avLst/>
          </a:prstGeom>
          <a:solidFill>
            <a:srgbClr val="FFFFFF"/>
          </a:soli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666044" y="1395306"/>
            <a:ext cx="11709401" cy="8358295"/>
          </a:xfrm>
          <a:prstGeom prst="rect">
            <a:avLst/>
          </a:prstGeom>
        </p:spPr>
        <p:txBody>
          <a:bodyPr/>
          <a:lstStyle>
            <a:lvl2pPr marL="783590" indent="-285750">
              <a:spcBef>
                <a:spcPts val="800"/>
              </a:spcBef>
              <a:defRPr sz="3400"/>
            </a:lvl2pPr>
            <a:lvl3pPr marL="1183639" indent="-228600">
              <a:spcBef>
                <a:spcPts val="600"/>
              </a:spcBef>
              <a:defRPr sz="2800"/>
            </a:lvl3pPr>
            <a:lvl4pPr marL="1640839" indent="-228600">
              <a:spcBef>
                <a:spcPts val="500"/>
              </a:spcBef>
              <a:defRPr sz="2200"/>
            </a:lvl4pPr>
            <a:lvl5pPr marL="2098039" indent="-228600">
              <a:spcBef>
                <a:spcPts val="300"/>
              </a:spcBef>
              <a:defRPr sz="1600"/>
            </a:lvl5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ueprint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 rot="5400000">
            <a:off x="11788987" y="9547013"/>
            <a:ext cx="51930" cy="45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0"/>
                </a:moveTo>
                <a:lnTo>
                  <a:pt x="0" y="10800"/>
                </a:lnTo>
                <a:lnTo>
                  <a:pt x="5400" y="216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</a:pathLst>
          </a:custGeom>
          <a:solidFill>
            <a:srgbClr val="BFBFBF"/>
          </a:solidFill>
          <a:ln>
            <a:solidFill>
              <a:srgbClr val="BFBFB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2" name="Shape 22"/>
          <p:cNvSpPr/>
          <p:nvPr/>
        </p:nvSpPr>
        <p:spPr>
          <a:xfrm>
            <a:off x="0" y="0"/>
            <a:ext cx="13004800" cy="1193800"/>
          </a:xfrm>
          <a:prstGeom prst="rect">
            <a:avLst/>
          </a:prstGeom>
          <a:gradFill>
            <a:gsLst>
              <a:gs pos="0">
                <a:srgbClr val="F0DE94"/>
              </a:gs>
              <a:gs pos="100000">
                <a:srgbClr val="3ABC20"/>
              </a:gs>
            </a:gsLst>
            <a:lin ang="2700000"/>
          </a:gra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3" name="Shape 23"/>
          <p:cNvSpPr/>
          <p:nvPr/>
        </p:nvSpPr>
        <p:spPr>
          <a:xfrm>
            <a:off x="10701866" y="8972408"/>
            <a:ext cx="2302935" cy="304801"/>
          </a:xfrm>
          <a:prstGeom prst="rect">
            <a:avLst/>
          </a:prstGeom>
          <a:solidFill>
            <a:srgbClr val="FFFFFF"/>
          </a:soli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666044" y="1395306"/>
            <a:ext cx="11709401" cy="8358295"/>
          </a:xfrm>
          <a:prstGeom prst="rect">
            <a:avLst/>
          </a:prstGeom>
        </p:spPr>
        <p:txBody>
          <a:bodyPr/>
          <a:lstStyle>
            <a:lvl2pPr marL="783590" indent="-285750">
              <a:spcBef>
                <a:spcPts val="800"/>
              </a:spcBef>
              <a:defRPr sz="3400"/>
            </a:lvl2pPr>
            <a:lvl3pPr marL="1183639" indent="-228600">
              <a:spcBef>
                <a:spcPts val="600"/>
              </a:spcBef>
              <a:defRPr sz="2800"/>
            </a:lvl3pPr>
            <a:lvl4pPr marL="1640839" indent="-228600">
              <a:spcBef>
                <a:spcPts val="500"/>
              </a:spcBef>
              <a:defRPr sz="2200"/>
            </a:lvl4pPr>
            <a:lvl5pPr marL="2098039" indent="-228600">
              <a:spcBef>
                <a:spcPts val="300"/>
              </a:spcBef>
              <a:defRPr sz="1600"/>
            </a:lvl5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ueprint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554" y="1322853"/>
            <a:ext cx="11823793" cy="112293"/>
          </a:xfrm>
          <a:prstGeom prst="rect">
            <a:avLst/>
          </a:prstGeom>
        </p:spPr>
      </p:pic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83590" indent="-285750">
              <a:spcBef>
                <a:spcPts val="800"/>
              </a:spcBef>
              <a:defRPr sz="3400"/>
            </a:lvl2pPr>
            <a:lvl3pPr marL="1183639" indent="-228600">
              <a:spcBef>
                <a:spcPts val="600"/>
              </a:spcBef>
              <a:defRPr sz="2800"/>
            </a:lvl3pPr>
            <a:lvl4pPr marL="1640839" indent="-228600">
              <a:spcBef>
                <a:spcPts val="500"/>
              </a:spcBef>
              <a:defRPr sz="2200"/>
            </a:lvl4pPr>
            <a:lvl5pPr marL="2098039" indent="-228600">
              <a:spcBef>
                <a:spcPts val="300"/>
              </a:spcBef>
              <a:defRPr sz="1600"/>
            </a:lvl5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uepr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0"/>
            <a:ext cx="13004800" cy="1193800"/>
          </a:xfrm>
          <a:prstGeom prst="rect">
            <a:avLst/>
          </a:prstGeom>
          <a:gradFill>
            <a:gsLst>
              <a:gs pos="0">
                <a:srgbClr val="F0DE94"/>
              </a:gs>
              <a:gs pos="100000">
                <a:srgbClr val="3ABC20"/>
              </a:gs>
            </a:gsLst>
            <a:lin ang="27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83590" indent="-285750">
              <a:spcBef>
                <a:spcPts val="800"/>
              </a:spcBef>
              <a:defRPr sz="3400"/>
            </a:lvl2pPr>
            <a:lvl3pPr marL="1183639" indent="-228600">
              <a:spcBef>
                <a:spcPts val="600"/>
              </a:spcBef>
              <a:defRPr sz="2800"/>
            </a:lvl3pPr>
            <a:lvl4pPr marL="1640839" indent="-228600">
              <a:spcBef>
                <a:spcPts val="500"/>
              </a:spcBef>
              <a:defRPr sz="2200"/>
            </a:lvl4pPr>
            <a:lvl5pPr marL="2098039" indent="-228600">
              <a:spcBef>
                <a:spcPts val="300"/>
              </a:spcBef>
              <a:defRPr sz="1600"/>
            </a:lvl5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uepr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Title Text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83590" indent="-285750">
              <a:spcBef>
                <a:spcPts val="800"/>
              </a:spcBef>
              <a:defRPr sz="3400"/>
            </a:lvl2pPr>
            <a:lvl3pPr marL="1183639" indent="-228600">
              <a:spcBef>
                <a:spcPts val="600"/>
              </a:spcBef>
              <a:defRPr sz="2800"/>
            </a:lvl3pPr>
            <a:lvl4pPr marL="1640839" indent="-228600">
              <a:spcBef>
                <a:spcPts val="500"/>
              </a:spcBef>
              <a:defRPr sz="2200"/>
            </a:lvl4pPr>
            <a:lvl5pPr marL="2098039" indent="-228600">
              <a:spcBef>
                <a:spcPts val="300"/>
              </a:spcBef>
              <a:defRPr sz="1600"/>
            </a:lvl5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0"/>
            <a:ext cx="13004800" cy="1193800"/>
          </a:xfrm>
          <a:prstGeom prst="rect">
            <a:avLst/>
          </a:prstGeom>
          <a:gradFill>
            <a:gsLst>
              <a:gs pos="0">
                <a:srgbClr val="F0DE94"/>
              </a:gs>
              <a:gs pos="100000">
                <a:srgbClr val="3ABC20"/>
              </a:gs>
            </a:gsLst>
            <a:lin ang="2700000"/>
          </a:gra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647700" y="133208"/>
            <a:ext cx="11709400" cy="1262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666044" y="1395306"/>
            <a:ext cx="11887201" cy="815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2pPr marL="783590" indent="-285750">
              <a:spcBef>
                <a:spcPts val="800"/>
              </a:spcBef>
              <a:defRPr sz="3400"/>
            </a:lvl2pPr>
            <a:lvl3pPr marL="1183639" indent="-228600">
              <a:spcBef>
                <a:spcPts val="600"/>
              </a:spcBef>
              <a:defRPr sz="2800"/>
            </a:lvl3pPr>
            <a:lvl4pPr marL="1640839" indent="-228600">
              <a:spcBef>
                <a:spcPts val="500"/>
              </a:spcBef>
              <a:defRPr sz="2200"/>
            </a:lvl4pPr>
            <a:lvl5pPr marL="2098039" indent="-228600">
              <a:spcBef>
                <a:spcPts val="300"/>
              </a:spcBef>
              <a:defRPr sz="1600"/>
            </a:lvl5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xmlns:p14="http://schemas.microsoft.com/office/powerpoint/2010/main" spd="med"/>
  <p:txStyles>
    <p:titleStyle>
      <a:lvl1pPr marL="57799" marR="57799" defTabSz="1295400">
        <a:defRPr sz="4800">
          <a:uFill>
            <a:solidFill/>
          </a:uFill>
          <a:latin typeface="+mj-lt"/>
          <a:ea typeface="+mj-ea"/>
          <a:cs typeface="+mj-cs"/>
          <a:sym typeface="Helvetica"/>
        </a:defRPr>
      </a:lvl1pPr>
      <a:lvl2pPr marL="57799" marR="57799" indent="228600" defTabSz="1295400">
        <a:defRPr sz="4800">
          <a:uFill>
            <a:solidFill/>
          </a:uFill>
          <a:latin typeface="+mj-lt"/>
          <a:ea typeface="+mj-ea"/>
          <a:cs typeface="+mj-cs"/>
          <a:sym typeface="Helvetica"/>
        </a:defRPr>
      </a:lvl2pPr>
      <a:lvl3pPr marL="57799" marR="57799" indent="457200" defTabSz="1295400">
        <a:defRPr sz="4800">
          <a:uFill>
            <a:solidFill/>
          </a:uFill>
          <a:latin typeface="+mj-lt"/>
          <a:ea typeface="+mj-ea"/>
          <a:cs typeface="+mj-cs"/>
          <a:sym typeface="Helvetica"/>
        </a:defRPr>
      </a:lvl3pPr>
      <a:lvl4pPr marL="57799" marR="57799" indent="685800" defTabSz="1295400">
        <a:defRPr sz="4800">
          <a:uFill>
            <a:solidFill/>
          </a:uFill>
          <a:latin typeface="+mj-lt"/>
          <a:ea typeface="+mj-ea"/>
          <a:cs typeface="+mj-cs"/>
          <a:sym typeface="Helvetica"/>
        </a:defRPr>
      </a:lvl4pPr>
      <a:lvl5pPr marL="57799" marR="57799" indent="914400" defTabSz="1295400">
        <a:defRPr sz="4800">
          <a:uFill>
            <a:solidFill/>
          </a:uFill>
          <a:latin typeface="+mj-lt"/>
          <a:ea typeface="+mj-ea"/>
          <a:cs typeface="+mj-cs"/>
          <a:sym typeface="Helvetica"/>
        </a:defRPr>
      </a:lvl5pPr>
      <a:lvl6pPr marL="57799" marR="57799" indent="1143000" defTabSz="1295400">
        <a:defRPr sz="4800">
          <a:uFill>
            <a:solidFill/>
          </a:uFill>
          <a:latin typeface="+mj-lt"/>
          <a:ea typeface="+mj-ea"/>
          <a:cs typeface="+mj-cs"/>
          <a:sym typeface="Helvetica"/>
        </a:defRPr>
      </a:lvl6pPr>
      <a:lvl7pPr marL="57799" marR="57799" indent="1371600" defTabSz="1295400">
        <a:defRPr sz="4800">
          <a:uFill>
            <a:solidFill/>
          </a:uFill>
          <a:latin typeface="+mj-lt"/>
          <a:ea typeface="+mj-ea"/>
          <a:cs typeface="+mj-cs"/>
          <a:sym typeface="Helvetica"/>
        </a:defRPr>
      </a:lvl7pPr>
      <a:lvl8pPr marL="57799" marR="57799" indent="1600200" defTabSz="1295400">
        <a:defRPr sz="4800">
          <a:uFill>
            <a:solidFill/>
          </a:uFill>
          <a:latin typeface="+mj-lt"/>
          <a:ea typeface="+mj-ea"/>
          <a:cs typeface="+mj-cs"/>
          <a:sym typeface="Helvetica"/>
        </a:defRPr>
      </a:lvl8pPr>
      <a:lvl9pPr marL="57799" marR="57799" indent="1828800" defTabSz="1295400">
        <a:defRPr sz="4800">
          <a:uFill>
            <a:solidFill/>
          </a:uFill>
          <a:latin typeface="+mj-lt"/>
          <a:ea typeface="+mj-ea"/>
          <a:cs typeface="+mj-cs"/>
          <a:sym typeface="Helvetica"/>
        </a:defRPr>
      </a:lvl9pPr>
    </p:titleStyle>
    <p:bodyStyle>
      <a:lvl1pPr marL="383539" marR="57799" indent="-342899" defTabSz="1295400">
        <a:spcBef>
          <a:spcPts val="900"/>
        </a:spcBef>
        <a:buClr>
          <a:srgbClr val="000000"/>
        </a:buClr>
        <a:buSzPct val="100000"/>
        <a:buFont typeface="Tahoma"/>
        <a:buChar char="•"/>
        <a:defRPr sz="3800">
          <a:uFill>
            <a:solidFill/>
          </a:uFill>
          <a:latin typeface="+mn-lt"/>
          <a:ea typeface="+mn-ea"/>
          <a:cs typeface="+mn-cs"/>
          <a:sym typeface="Tahoma"/>
        </a:defRPr>
      </a:lvl1pPr>
      <a:lvl2pPr marL="817207" marR="57799" indent="-319367" defTabSz="1295400">
        <a:spcBef>
          <a:spcPts val="900"/>
        </a:spcBef>
        <a:buClr>
          <a:srgbClr val="000000"/>
        </a:buClr>
        <a:buSzPct val="100000"/>
        <a:buFont typeface="Tahoma"/>
        <a:buChar char="•"/>
        <a:defRPr sz="3800">
          <a:uFill>
            <a:solidFill/>
          </a:uFill>
          <a:latin typeface="+mn-lt"/>
          <a:ea typeface="+mn-ea"/>
          <a:cs typeface="+mn-cs"/>
          <a:sym typeface="Tahoma"/>
        </a:defRPr>
      </a:lvl2pPr>
      <a:lvl3pPr marL="1265282" marR="57799" indent="-310242" defTabSz="1295400">
        <a:spcBef>
          <a:spcPts val="900"/>
        </a:spcBef>
        <a:buClr>
          <a:srgbClr val="000000"/>
        </a:buClr>
        <a:buSzPct val="100000"/>
        <a:buFont typeface="Tahoma"/>
        <a:buChar char="•"/>
        <a:defRPr sz="3800">
          <a:uFill>
            <a:solidFill/>
          </a:uFill>
          <a:latin typeface="+mn-lt"/>
          <a:ea typeface="+mn-ea"/>
          <a:cs typeface="+mn-cs"/>
          <a:sym typeface="Tahoma"/>
        </a:defRPr>
      </a:lvl3pPr>
      <a:lvl4pPr marL="1807094" marR="57799" indent="-394854" defTabSz="1295400">
        <a:spcBef>
          <a:spcPts val="900"/>
        </a:spcBef>
        <a:buClr>
          <a:srgbClr val="000000"/>
        </a:buClr>
        <a:buSzPct val="100000"/>
        <a:buFont typeface="Tahoma"/>
        <a:buChar char="•"/>
        <a:defRPr sz="3800">
          <a:uFill>
            <a:solidFill/>
          </a:uFill>
          <a:latin typeface="+mn-lt"/>
          <a:ea typeface="+mn-ea"/>
          <a:cs typeface="+mn-cs"/>
          <a:sym typeface="Tahoma"/>
        </a:defRPr>
      </a:lvl4pPr>
      <a:lvl5pPr marL="2412364" marR="57799" indent="-542925" defTabSz="1295400">
        <a:spcBef>
          <a:spcPts val="900"/>
        </a:spcBef>
        <a:buClr>
          <a:srgbClr val="000000"/>
        </a:buClr>
        <a:buSzPct val="100000"/>
        <a:buFont typeface="Tahoma"/>
        <a:buChar char="•"/>
        <a:defRPr sz="3800">
          <a:uFill>
            <a:solidFill/>
          </a:uFill>
          <a:latin typeface="+mn-lt"/>
          <a:ea typeface="+mn-ea"/>
          <a:cs typeface="+mn-cs"/>
          <a:sym typeface="Tahoma"/>
        </a:defRPr>
      </a:lvl5pPr>
      <a:lvl6pPr marL="2412364" marR="57799" indent="-542925" defTabSz="1295400">
        <a:spcBef>
          <a:spcPts val="900"/>
        </a:spcBef>
        <a:buClr>
          <a:srgbClr val="000000"/>
        </a:buClr>
        <a:buSzPct val="100000"/>
        <a:buFont typeface="Tahoma"/>
        <a:buChar char="•"/>
        <a:defRPr sz="3800">
          <a:uFill>
            <a:solidFill/>
          </a:uFill>
          <a:latin typeface="+mn-lt"/>
          <a:ea typeface="+mn-ea"/>
          <a:cs typeface="+mn-cs"/>
          <a:sym typeface="Tahoma"/>
        </a:defRPr>
      </a:lvl6pPr>
      <a:lvl7pPr marL="2412364" marR="57799" indent="-542925" defTabSz="1295400">
        <a:spcBef>
          <a:spcPts val="900"/>
        </a:spcBef>
        <a:buClr>
          <a:srgbClr val="000000"/>
        </a:buClr>
        <a:buSzPct val="100000"/>
        <a:buFont typeface="Tahoma"/>
        <a:buChar char="•"/>
        <a:defRPr sz="3800">
          <a:uFill>
            <a:solidFill/>
          </a:uFill>
          <a:latin typeface="+mn-lt"/>
          <a:ea typeface="+mn-ea"/>
          <a:cs typeface="+mn-cs"/>
          <a:sym typeface="Tahoma"/>
        </a:defRPr>
      </a:lvl7pPr>
      <a:lvl8pPr marL="2412364" marR="57799" indent="-542925" defTabSz="1295400">
        <a:spcBef>
          <a:spcPts val="900"/>
        </a:spcBef>
        <a:buClr>
          <a:srgbClr val="000000"/>
        </a:buClr>
        <a:buSzPct val="100000"/>
        <a:buFont typeface="Tahoma"/>
        <a:buChar char="•"/>
        <a:defRPr sz="3800">
          <a:uFill>
            <a:solidFill/>
          </a:uFill>
          <a:latin typeface="+mn-lt"/>
          <a:ea typeface="+mn-ea"/>
          <a:cs typeface="+mn-cs"/>
          <a:sym typeface="Tahoma"/>
        </a:defRPr>
      </a:lvl8pPr>
      <a:lvl9pPr marL="2412364" marR="57799" indent="-542925" defTabSz="1295400">
        <a:spcBef>
          <a:spcPts val="900"/>
        </a:spcBef>
        <a:buClr>
          <a:srgbClr val="000000"/>
        </a:buClr>
        <a:buSzPct val="100000"/>
        <a:buFont typeface="Tahoma"/>
        <a:buChar char="•"/>
        <a:defRPr sz="3800">
          <a:uFill>
            <a:solidFill/>
          </a:uFill>
          <a:latin typeface="+mn-lt"/>
          <a:ea typeface="+mn-ea"/>
          <a:cs typeface="+mn-cs"/>
          <a:sym typeface="Tahoma"/>
        </a:defRPr>
      </a:lvl9pPr>
    </p:bodyStyle>
    <p:otherStyle>
      <a:lvl1pPr algn="ctr" defTabSz="825500">
        <a:defRPr sz="1400" b="1">
          <a:solidFill>
            <a:schemeClr val="tx1"/>
          </a:solidFill>
          <a:uFill>
            <a:solidFill>
              <a:srgbClr val="515A9E"/>
            </a:solidFill>
          </a:uFill>
          <a:latin typeface="+mn-lt"/>
          <a:ea typeface="+mn-ea"/>
          <a:cs typeface="+mn-cs"/>
          <a:sym typeface="Helvetica"/>
        </a:defRPr>
      </a:lvl1pPr>
      <a:lvl2pPr indent="228600" algn="ctr" defTabSz="825500">
        <a:defRPr sz="1400" b="1">
          <a:solidFill>
            <a:schemeClr val="tx1"/>
          </a:solidFill>
          <a:uFill>
            <a:solidFill>
              <a:srgbClr val="515A9E"/>
            </a:solidFill>
          </a:uFill>
          <a:latin typeface="+mn-lt"/>
          <a:ea typeface="+mn-ea"/>
          <a:cs typeface="+mn-cs"/>
          <a:sym typeface="Helvetica"/>
        </a:defRPr>
      </a:lvl2pPr>
      <a:lvl3pPr indent="457200" algn="ctr" defTabSz="825500">
        <a:defRPr sz="1400" b="1">
          <a:solidFill>
            <a:schemeClr val="tx1"/>
          </a:solidFill>
          <a:uFill>
            <a:solidFill>
              <a:srgbClr val="515A9E"/>
            </a:solidFill>
          </a:uFill>
          <a:latin typeface="+mn-lt"/>
          <a:ea typeface="+mn-ea"/>
          <a:cs typeface="+mn-cs"/>
          <a:sym typeface="Helvetica"/>
        </a:defRPr>
      </a:lvl3pPr>
      <a:lvl4pPr indent="685800" algn="ctr" defTabSz="825500">
        <a:defRPr sz="1400" b="1">
          <a:solidFill>
            <a:schemeClr val="tx1"/>
          </a:solidFill>
          <a:uFill>
            <a:solidFill>
              <a:srgbClr val="515A9E"/>
            </a:solidFill>
          </a:uFill>
          <a:latin typeface="+mn-lt"/>
          <a:ea typeface="+mn-ea"/>
          <a:cs typeface="+mn-cs"/>
          <a:sym typeface="Helvetica"/>
        </a:defRPr>
      </a:lvl4pPr>
      <a:lvl5pPr indent="914400" algn="ctr" defTabSz="825500">
        <a:defRPr sz="1400" b="1">
          <a:solidFill>
            <a:schemeClr val="tx1"/>
          </a:solidFill>
          <a:uFill>
            <a:solidFill>
              <a:srgbClr val="515A9E"/>
            </a:solidFill>
          </a:uFill>
          <a:latin typeface="+mn-lt"/>
          <a:ea typeface="+mn-ea"/>
          <a:cs typeface="+mn-cs"/>
          <a:sym typeface="Helvetica"/>
        </a:defRPr>
      </a:lvl5pPr>
      <a:lvl6pPr indent="1143000" algn="ctr" defTabSz="825500">
        <a:defRPr sz="1400" b="1">
          <a:solidFill>
            <a:schemeClr val="tx1"/>
          </a:solidFill>
          <a:uFill>
            <a:solidFill>
              <a:srgbClr val="515A9E"/>
            </a:solidFill>
          </a:uFill>
          <a:latin typeface="+mn-lt"/>
          <a:ea typeface="+mn-ea"/>
          <a:cs typeface="+mn-cs"/>
          <a:sym typeface="Helvetica"/>
        </a:defRPr>
      </a:lvl6pPr>
      <a:lvl7pPr indent="1371600" algn="ctr" defTabSz="825500">
        <a:defRPr sz="1400" b="1">
          <a:solidFill>
            <a:schemeClr val="tx1"/>
          </a:solidFill>
          <a:uFill>
            <a:solidFill>
              <a:srgbClr val="515A9E"/>
            </a:solidFill>
          </a:uFill>
          <a:latin typeface="+mn-lt"/>
          <a:ea typeface="+mn-ea"/>
          <a:cs typeface="+mn-cs"/>
          <a:sym typeface="Helvetica"/>
        </a:defRPr>
      </a:lvl7pPr>
      <a:lvl8pPr indent="1600200" algn="ctr" defTabSz="825500">
        <a:defRPr sz="1400" b="1">
          <a:solidFill>
            <a:schemeClr val="tx1"/>
          </a:solidFill>
          <a:uFill>
            <a:solidFill>
              <a:srgbClr val="515A9E"/>
            </a:solidFill>
          </a:uFill>
          <a:latin typeface="+mn-lt"/>
          <a:ea typeface="+mn-ea"/>
          <a:cs typeface="+mn-cs"/>
          <a:sym typeface="Helvetica"/>
        </a:defRPr>
      </a:lvl8pPr>
      <a:lvl9pPr indent="1828800" algn="ctr" defTabSz="825500">
        <a:defRPr sz="1400" b="1">
          <a:solidFill>
            <a:schemeClr val="tx1"/>
          </a:solidFill>
          <a:uFill>
            <a:solidFill>
              <a:srgbClr val="515A9E"/>
            </a:solidFill>
          </a:uFill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smuskal@eidogen-sertanty.com" TargetMode="Externa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20" Type="http://schemas.openxmlformats.org/officeDocument/2006/relationships/image" Target="../media/image37.png"/><Relationship Id="rId21" Type="http://schemas.openxmlformats.org/officeDocument/2006/relationships/image" Target="../media/image38.png"/><Relationship Id="rId22" Type="http://schemas.openxmlformats.org/officeDocument/2006/relationships/image" Target="../media/image39.png"/><Relationship Id="rId23" Type="http://schemas.openxmlformats.org/officeDocument/2006/relationships/image" Target="../media/image40.png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30.png"/><Relationship Id="rId14" Type="http://schemas.openxmlformats.org/officeDocument/2006/relationships/image" Target="../media/image31.png"/><Relationship Id="rId15" Type="http://schemas.openxmlformats.org/officeDocument/2006/relationships/image" Target="../media/image32.png"/><Relationship Id="rId16" Type="http://schemas.openxmlformats.org/officeDocument/2006/relationships/image" Target="../media/image33.png"/><Relationship Id="rId17" Type="http://schemas.openxmlformats.org/officeDocument/2006/relationships/image" Target="../media/image34.png"/><Relationship Id="rId18" Type="http://schemas.openxmlformats.org/officeDocument/2006/relationships/image" Target="../media/image35.png"/><Relationship Id="rId19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hyperlink" Target="http://www.quora.com/Mobile-App-Distribution-Platforms/How-many-developers-companies-have-submitted-an-app-to-the-iOS-App-Store-or-Android-Market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2.png"/><Relationship Id="rId5" Type="http://schemas.openxmlformats.org/officeDocument/2006/relationships/image" Target="../media/image53.jpeg"/><Relationship Id="rId6" Type="http://schemas.openxmlformats.org/officeDocument/2006/relationships/image" Target="../media/image54.png"/><Relationship Id="rId7" Type="http://schemas.openxmlformats.org/officeDocument/2006/relationships/image" Target="../media/image55.jpeg"/><Relationship Id="rId8" Type="http://schemas.openxmlformats.org/officeDocument/2006/relationships/image" Target="../media/image56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jpeg"/><Relationship Id="rId5" Type="http://schemas.openxmlformats.org/officeDocument/2006/relationships/image" Target="../media/image60.png"/><Relationship Id="rId6" Type="http://schemas.openxmlformats.org/officeDocument/2006/relationships/image" Target="../media/image61.jpe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3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hyperlink" Target="http://gecon.yale.edu/" TargetMode="External"/><Relationship Id="rId7" Type="http://schemas.openxmlformats.org/officeDocument/2006/relationships/image" Target="../media/image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jpeg"/><Relationship Id="rId3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cisco.com/c/en/us/solutions/collateral/service-provider/visual-networking-index-vni/white_paper_c11-520862.html" TargetMode="Externa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hyperlink" Target="http://www.statisticbrain.com/facebook-statistics/" TargetMode="External"/><Relationship Id="rId5" Type="http://schemas.openxmlformats.org/officeDocument/2006/relationships/hyperlink" Target="http://www.statisticbrain.com/twitter-statistics/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dailynews.com/life-style/health/cough-cough-tweet-researchers-twitter-track-flu-article-1.1253136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geopatterns.enm.bris.ac.uk/epidemics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148apps.biz/app-store-metric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887586" y="1409700"/>
            <a:ext cx="11229628" cy="4749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50000"/>
              </a:lnSpc>
              <a:spcBef>
                <a:spcPts val="2500"/>
              </a:spcBef>
              <a:defRPr sz="5100"/>
            </a:lvl1pPr>
          </a:lstStyle>
          <a:p>
            <a:pPr lvl="0">
              <a:defRPr sz="1800">
                <a:uFillTx/>
              </a:defRPr>
            </a:pPr>
            <a:r>
              <a:rPr sz="5100">
                <a:uFill>
                  <a:solidFill/>
                </a:uFill>
              </a:rPr>
              <a:t>New strategies to engage more of the world with scientific app development and content deployment.</a:t>
            </a:r>
          </a:p>
        </p:txBody>
      </p:sp>
      <p:sp>
        <p:nvSpPr>
          <p:cNvPr id="42" name="Shape 42"/>
          <p:cNvSpPr/>
          <p:nvPr/>
        </p:nvSpPr>
        <p:spPr>
          <a:xfrm>
            <a:off x="2705100" y="6375400"/>
            <a:ext cx="7581900" cy="321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lnSpc>
                <a:spcPct val="150000"/>
              </a:lnSpc>
              <a:defRPr sz="1800" b="0">
                <a:solidFill>
                  <a:srgbClr val="000000"/>
                </a:solidFill>
                <a:uFillTx/>
              </a:defRPr>
            </a:pPr>
            <a:r>
              <a:rPr sz="3600">
                <a:uFill>
                  <a:solidFill/>
                </a:uFill>
              </a:rPr>
              <a:t>Dr. Steven Muskal</a:t>
            </a:r>
          </a:p>
          <a:p>
            <a:pPr lvl="0">
              <a:lnSpc>
                <a:spcPct val="120000"/>
              </a:lnSpc>
              <a:defRPr sz="1800" b="0">
                <a:solidFill>
                  <a:srgbClr val="000000"/>
                </a:solidFill>
                <a:uFillTx/>
              </a:defRPr>
            </a:pPr>
            <a:r>
              <a:rPr sz="2400">
                <a:uFill>
                  <a:solidFill/>
                </a:uFill>
              </a:rPr>
              <a:t>Chief Executive Officer</a:t>
            </a:r>
          </a:p>
          <a:p>
            <a:pPr lvl="0">
              <a:lnSpc>
                <a:spcPct val="120000"/>
              </a:lnSpc>
              <a:defRPr sz="1800" b="0">
                <a:solidFill>
                  <a:srgbClr val="000000"/>
                </a:solidFill>
                <a:uFillTx/>
              </a:defRPr>
            </a:pPr>
            <a:r>
              <a:rPr sz="2400">
                <a:uFill>
                  <a:solidFill/>
                </a:uFill>
              </a:rPr>
              <a:t>Eidogen-Sertanty, Inc</a:t>
            </a:r>
          </a:p>
          <a:p>
            <a:pPr lvl="0">
              <a:lnSpc>
                <a:spcPct val="120000"/>
              </a:lnSpc>
              <a:defRPr sz="1800" b="0">
                <a:solidFill>
                  <a:srgbClr val="000000"/>
                </a:solidFill>
                <a:uFillTx/>
              </a:defRPr>
            </a:pPr>
            <a:r>
              <a:rPr sz="2400" u="sng">
                <a:uFill>
                  <a:solidFill/>
                </a:uFill>
                <a:hlinkClick r:id="rId2"/>
              </a:rPr>
              <a:t>smuskal@eidogen-sertanty.com</a:t>
            </a:r>
          </a:p>
        </p:txBody>
      </p:sp>
      <p:grpSp>
        <p:nvGrpSpPr>
          <p:cNvPr id="48" name="Group 48"/>
          <p:cNvGrpSpPr/>
          <p:nvPr/>
        </p:nvGrpSpPr>
        <p:grpSpPr>
          <a:xfrm>
            <a:off x="9908823" y="9244189"/>
            <a:ext cx="2935110" cy="431801"/>
            <a:chOff x="0" y="0"/>
            <a:chExt cx="2935108" cy="431800"/>
          </a:xfrm>
        </p:grpSpPr>
        <p:grpSp>
          <p:nvGrpSpPr>
            <p:cNvPr id="45" name="Group 45"/>
            <p:cNvGrpSpPr/>
            <p:nvPr/>
          </p:nvGrpSpPr>
          <p:grpSpPr>
            <a:xfrm>
              <a:off x="1445672" y="0"/>
              <a:ext cx="1489437" cy="431800"/>
              <a:chOff x="0" y="0"/>
              <a:chExt cx="1489435" cy="431800"/>
            </a:xfrm>
          </p:grpSpPr>
          <p:sp>
            <p:nvSpPr>
              <p:cNvPr id="43" name="Shape 43"/>
              <p:cNvSpPr/>
              <p:nvPr/>
            </p:nvSpPr>
            <p:spPr>
              <a:xfrm>
                <a:off x="0" y="0"/>
                <a:ext cx="1489436" cy="431800"/>
              </a:xfrm>
              <a:prstGeom prst="rect">
                <a:avLst/>
              </a:prstGeom>
              <a:solidFill>
                <a:srgbClr val="FFF2B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algn="l" defTabSz="825500">
                  <a:defRPr sz="1800" b="0">
                    <a:solidFill>
                      <a:srgbClr val="000000"/>
                    </a:solidFill>
                    <a:uFillTx/>
                  </a:defRPr>
                </a:pPr>
                <a:endParaRPr/>
              </a:p>
            </p:txBody>
          </p:sp>
          <p:pic>
            <p:nvPicPr>
              <p:cNvPr id="44" name="sertanty_300dpi_compressed.png"/>
              <p:cNvPicPr/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1489436" cy="4318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46" name="Eidogen_Logo.jp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34997"/>
              <a:ext cx="1451245" cy="3603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" name="Shape 47"/>
            <p:cNvSpPr/>
            <p:nvPr/>
          </p:nvSpPr>
          <p:spPr>
            <a:xfrm rot="5400000">
              <a:off x="1450856" y="176172"/>
              <a:ext cx="64428" cy="55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0"/>
                  </a:moveTo>
                  <a:lnTo>
                    <a:pt x="0" y="1080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</a:pathLst>
            </a:custGeom>
            <a:solidFill>
              <a:srgbClr val="BFBFBF"/>
            </a:solidFill>
            <a:ln w="9525" cap="flat">
              <a:solidFill>
                <a:srgbClr val="BFBFB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</p:grpSp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482600" y="-31892"/>
            <a:ext cx="11709400" cy="1262099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Eidogen’s Apps: More than 50K Downloads</a:t>
            </a:r>
          </a:p>
        </p:txBody>
      </p:sp>
      <p:pic>
        <p:nvPicPr>
          <p:cNvPr id="105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66552" y="1305980"/>
            <a:ext cx="7471696" cy="3457491"/>
          </a:xfrm>
          <a:prstGeom prst="rect">
            <a:avLst/>
          </a:prstGeom>
          <a:ln w="19050">
            <a:round/>
          </a:ln>
        </p:spPr>
      </p:pic>
      <p:pic>
        <p:nvPicPr>
          <p:cNvPr id="106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17541" y="6426624"/>
            <a:ext cx="927101" cy="482601"/>
          </a:xfrm>
          <a:prstGeom prst="rect">
            <a:avLst/>
          </a:prstGeom>
          <a:ln w="19050">
            <a:round/>
          </a:ln>
        </p:spPr>
      </p:pic>
      <p:pic>
        <p:nvPicPr>
          <p:cNvPr id="107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0333" y="6464724"/>
            <a:ext cx="546101" cy="406401"/>
          </a:xfrm>
          <a:prstGeom prst="rect">
            <a:avLst/>
          </a:prstGeom>
          <a:ln w="19050">
            <a:round/>
          </a:ln>
        </p:spPr>
      </p:pic>
      <p:pic>
        <p:nvPicPr>
          <p:cNvPr id="108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60770" y="7157603"/>
            <a:ext cx="1180640" cy="1165308"/>
          </a:xfrm>
          <a:prstGeom prst="rect">
            <a:avLst/>
          </a:prstGeom>
          <a:ln w="19050">
            <a:round/>
          </a:ln>
        </p:spPr>
      </p:pic>
      <p:pic>
        <p:nvPicPr>
          <p:cNvPr id="109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18516" y="6422028"/>
            <a:ext cx="546101" cy="406401"/>
          </a:xfrm>
          <a:prstGeom prst="rect">
            <a:avLst/>
          </a:prstGeom>
          <a:ln w="19050">
            <a:round/>
          </a:ln>
        </p:spPr>
      </p:pic>
      <p:sp>
        <p:nvSpPr>
          <p:cNvPr id="110" name="Shape 110"/>
          <p:cNvSpPr/>
          <p:nvPr/>
        </p:nvSpPr>
        <p:spPr>
          <a:xfrm>
            <a:off x="1296763" y="9380958"/>
            <a:ext cx="456865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1400" b="1">
                <a:uFill>
                  <a:solidFill>
                    <a:srgbClr val="515A9E"/>
                  </a:solidFill>
                </a:uFill>
              </a:rPr>
              <a:t>In partnership with Molecular Materials Informatics, </a:t>
            </a:r>
          </a:p>
        </p:txBody>
      </p:sp>
      <p:sp>
        <p:nvSpPr>
          <p:cNvPr id="111" name="Shape 111"/>
          <p:cNvSpPr/>
          <p:nvPr/>
        </p:nvSpPr>
        <p:spPr>
          <a:xfrm>
            <a:off x="8564189" y="9380958"/>
            <a:ext cx="1973801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1400" b="1">
                <a:uFill>
                  <a:solidFill>
                    <a:srgbClr val="515A9E"/>
                  </a:solidFill>
                </a:uFill>
              </a:rPr>
              <a:t>with Accelrys/BIOVIA</a:t>
            </a:r>
          </a:p>
        </p:txBody>
      </p:sp>
      <p:pic>
        <p:nvPicPr>
          <p:cNvPr id="112" name="pasted-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238004" y="6203102"/>
            <a:ext cx="1778001" cy="609601"/>
          </a:xfrm>
          <a:prstGeom prst="rect">
            <a:avLst/>
          </a:prstGeom>
          <a:ln w="19050">
            <a:round/>
          </a:ln>
        </p:spPr>
      </p:pic>
      <p:sp>
        <p:nvSpPr>
          <p:cNvPr id="113" name="Shape 113"/>
          <p:cNvSpPr/>
          <p:nvPr/>
        </p:nvSpPr>
        <p:spPr>
          <a:xfrm>
            <a:off x="10134632" y="6772897"/>
            <a:ext cx="217738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1400" b="1">
                <a:uFill>
                  <a:solidFill>
                    <a:srgbClr val="515A9E"/>
                  </a:solidFill>
                </a:uFill>
              </a:rPr>
              <a:t>In partnership with Intel</a:t>
            </a:r>
          </a:p>
        </p:txBody>
      </p:sp>
      <p:pic>
        <p:nvPicPr>
          <p:cNvPr id="114" name="pasted-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03333" y="4844039"/>
            <a:ext cx="977901" cy="1144860"/>
          </a:xfrm>
          <a:prstGeom prst="rect">
            <a:avLst/>
          </a:prstGeom>
          <a:ln w="19050">
            <a:round/>
          </a:ln>
        </p:spPr>
      </p:pic>
      <p:pic>
        <p:nvPicPr>
          <p:cNvPr id="115" name="pasted-image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16033" y="6069836"/>
            <a:ext cx="952501" cy="279401"/>
          </a:xfrm>
          <a:prstGeom prst="rect">
            <a:avLst/>
          </a:prstGeom>
          <a:ln w="19050">
            <a:round/>
          </a:ln>
        </p:spPr>
      </p:pic>
      <p:pic>
        <p:nvPicPr>
          <p:cNvPr id="116" name="pasted-image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090466" y="4839245"/>
            <a:ext cx="986553" cy="1148410"/>
          </a:xfrm>
          <a:prstGeom prst="rect">
            <a:avLst/>
          </a:prstGeom>
          <a:ln w="19050">
            <a:round/>
          </a:ln>
        </p:spPr>
      </p:pic>
      <p:pic>
        <p:nvPicPr>
          <p:cNvPr id="117" name="pasted-image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984874" y="6065042"/>
            <a:ext cx="1295401" cy="279401"/>
          </a:xfrm>
          <a:prstGeom prst="rect">
            <a:avLst/>
          </a:prstGeom>
          <a:ln w="19050">
            <a:round/>
          </a:ln>
        </p:spPr>
      </p:pic>
      <p:pic>
        <p:nvPicPr>
          <p:cNvPr id="118" name="pasted-image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547515" y="4874078"/>
            <a:ext cx="1068128" cy="1075597"/>
          </a:xfrm>
          <a:prstGeom prst="rect">
            <a:avLst/>
          </a:prstGeom>
          <a:ln w="19050">
            <a:round/>
          </a:ln>
        </p:spPr>
      </p:pic>
      <p:pic>
        <p:nvPicPr>
          <p:cNvPr id="119" name="pasted-image.pn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446578" y="6050768"/>
            <a:ext cx="1270001" cy="304801"/>
          </a:xfrm>
          <a:prstGeom prst="rect">
            <a:avLst/>
          </a:prstGeom>
          <a:ln w="19050">
            <a:round/>
          </a:ln>
        </p:spPr>
      </p:pic>
      <p:pic>
        <p:nvPicPr>
          <p:cNvPr id="120" name="pasted-image.png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039068" y="4839245"/>
            <a:ext cx="912270" cy="977901"/>
          </a:xfrm>
          <a:prstGeom prst="rect">
            <a:avLst/>
          </a:prstGeom>
          <a:ln w="19050">
            <a:round/>
          </a:ln>
        </p:spPr>
      </p:pic>
      <p:pic>
        <p:nvPicPr>
          <p:cNvPr id="121" name="pasted-image.png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8012602" y="6052342"/>
            <a:ext cx="965201" cy="304801"/>
          </a:xfrm>
          <a:prstGeom prst="rect">
            <a:avLst/>
          </a:prstGeom>
          <a:ln w="19050">
            <a:round/>
          </a:ln>
        </p:spPr>
      </p:pic>
      <p:pic>
        <p:nvPicPr>
          <p:cNvPr id="122" name="pasted-image.png"/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0666686" y="4757613"/>
            <a:ext cx="1113278" cy="1059533"/>
          </a:xfrm>
          <a:prstGeom prst="rect">
            <a:avLst/>
          </a:prstGeom>
          <a:ln w="19050">
            <a:round/>
          </a:ln>
        </p:spPr>
      </p:pic>
      <p:pic>
        <p:nvPicPr>
          <p:cNvPr id="123" name="pasted-image.png"/>
          <p:cNvPicPr/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0192325" y="5900007"/>
            <a:ext cx="1917701" cy="279401"/>
          </a:xfrm>
          <a:prstGeom prst="rect">
            <a:avLst/>
          </a:prstGeom>
          <a:ln w="19050">
            <a:round/>
          </a:ln>
        </p:spPr>
      </p:pic>
      <p:pic>
        <p:nvPicPr>
          <p:cNvPr id="124" name="pasted-image.png"/>
          <p:cNvPicPr/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979404" y="7143356"/>
            <a:ext cx="1138460" cy="1193801"/>
          </a:xfrm>
          <a:prstGeom prst="rect">
            <a:avLst/>
          </a:prstGeom>
          <a:ln w="19050">
            <a:round/>
          </a:ln>
        </p:spPr>
      </p:pic>
      <p:pic>
        <p:nvPicPr>
          <p:cNvPr id="125" name="pasted-image.png"/>
          <p:cNvPicPr/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4332386" y="7167827"/>
            <a:ext cx="1144859" cy="1144860"/>
          </a:xfrm>
          <a:prstGeom prst="rect">
            <a:avLst/>
          </a:prstGeom>
          <a:ln w="19050">
            <a:round/>
          </a:ln>
        </p:spPr>
      </p:pic>
      <p:pic>
        <p:nvPicPr>
          <p:cNvPr id="126" name="pasted-image.png"/>
          <p:cNvPicPr/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6596398" y="7167827"/>
            <a:ext cx="1113277" cy="1144860"/>
          </a:xfrm>
          <a:prstGeom prst="rect">
            <a:avLst/>
          </a:prstGeom>
          <a:ln w="19050">
            <a:round/>
          </a:ln>
        </p:spPr>
      </p:pic>
      <p:pic>
        <p:nvPicPr>
          <p:cNvPr id="127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18028" y="6383928"/>
            <a:ext cx="927101" cy="482601"/>
          </a:xfrm>
          <a:prstGeom prst="rect">
            <a:avLst/>
          </a:prstGeom>
          <a:ln w="19050">
            <a:round/>
          </a:ln>
        </p:spPr>
      </p:pic>
      <p:pic>
        <p:nvPicPr>
          <p:cNvPr id="128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78039" y="8810427"/>
            <a:ext cx="546101" cy="406401"/>
          </a:xfrm>
          <a:prstGeom prst="rect">
            <a:avLst/>
          </a:prstGeom>
          <a:ln w="19050">
            <a:round/>
          </a:ln>
        </p:spPr>
      </p:pic>
      <p:pic>
        <p:nvPicPr>
          <p:cNvPr id="129" name="pasted-image.png"/>
          <p:cNvPicPr/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1723100" y="8529342"/>
            <a:ext cx="1422401" cy="254001"/>
          </a:xfrm>
          <a:prstGeom prst="rect">
            <a:avLst/>
          </a:prstGeom>
          <a:ln w="19050">
            <a:round/>
          </a:ln>
        </p:spPr>
      </p:pic>
      <p:pic>
        <p:nvPicPr>
          <p:cNvPr id="130" name="pasted-image.png"/>
          <p:cNvPicPr/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6181464" y="8488298"/>
            <a:ext cx="1676401" cy="317501"/>
          </a:xfrm>
          <a:prstGeom prst="rect">
            <a:avLst/>
          </a:prstGeom>
          <a:ln w="19050">
            <a:round/>
          </a:ln>
        </p:spPr>
      </p:pic>
      <p:pic>
        <p:nvPicPr>
          <p:cNvPr id="131" name="pasted-image.png"/>
          <p:cNvPicPr/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8518573" y="8477768"/>
            <a:ext cx="2362201" cy="342901"/>
          </a:xfrm>
          <a:prstGeom prst="rect">
            <a:avLst/>
          </a:prstGeom>
          <a:ln w="19050">
            <a:round/>
          </a:ln>
        </p:spPr>
      </p:pic>
      <p:pic>
        <p:nvPicPr>
          <p:cNvPr id="132" name="pasted-image.png"/>
          <p:cNvPicPr/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4383125" y="8493859"/>
            <a:ext cx="1028701" cy="304801"/>
          </a:xfrm>
          <a:prstGeom prst="rect">
            <a:avLst/>
          </a:prstGeom>
          <a:ln w="19050">
            <a:round/>
          </a:ln>
        </p:spPr>
      </p:pic>
      <p:pic>
        <p:nvPicPr>
          <p:cNvPr id="133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61250" y="8810427"/>
            <a:ext cx="546101" cy="406401"/>
          </a:xfrm>
          <a:prstGeom prst="rect">
            <a:avLst/>
          </a:prstGeom>
          <a:ln w="19050">
            <a:round/>
          </a:ln>
        </p:spPr>
      </p:pic>
      <p:pic>
        <p:nvPicPr>
          <p:cNvPr id="134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10419" y="8810427"/>
            <a:ext cx="546101" cy="406401"/>
          </a:xfrm>
          <a:prstGeom prst="rect">
            <a:avLst/>
          </a:prstGeom>
          <a:ln w="19050">
            <a:round/>
          </a:ln>
        </p:spPr>
      </p:pic>
      <p:pic>
        <p:nvPicPr>
          <p:cNvPr id="135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46613" y="8810427"/>
            <a:ext cx="546101" cy="406401"/>
          </a:xfrm>
          <a:prstGeom prst="rect">
            <a:avLst/>
          </a:prstGeom>
          <a:ln w="19050">
            <a:round/>
          </a:ln>
        </p:spPr>
      </p:pic>
      <p:sp>
        <p:nvSpPr>
          <p:cNvPr id="136" name="Shape 136"/>
          <p:cNvSpPr/>
          <p:nvPr/>
        </p:nvSpPr>
        <p:spPr>
          <a:xfrm>
            <a:off x="6321254" y="9380958"/>
            <a:ext cx="1396819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1400" b="1">
                <a:uFill>
                  <a:solidFill>
                    <a:srgbClr val="515A9E"/>
                  </a:solidFill>
                </a:uFill>
              </a:rPr>
              <a:t>with InfoChem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xfrm>
            <a:off x="381000" y="-34149"/>
            <a:ext cx="11709400" cy="1262098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However, Market Awareness Is Challenging…</a:t>
            </a:r>
          </a:p>
        </p:txBody>
      </p:sp>
      <p:grpSp>
        <p:nvGrpSpPr>
          <p:cNvPr id="141" name="Group 141"/>
          <p:cNvGrpSpPr/>
          <p:nvPr/>
        </p:nvGrpSpPr>
        <p:grpSpPr>
          <a:xfrm>
            <a:off x="99819" y="1410392"/>
            <a:ext cx="12555731" cy="7593216"/>
            <a:chOff x="-127000" y="-88900"/>
            <a:chExt cx="12555730" cy="7593214"/>
          </a:xfrm>
        </p:grpSpPr>
        <p:pic>
          <p:nvPicPr>
            <p:cNvPr id="140" name="pasted-image-enhanced.jpe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301731" cy="726301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9" name="Picture 138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12555731" cy="7593215"/>
            </a:xfrm>
            <a:prstGeom prst="rect">
              <a:avLst/>
            </a:prstGeom>
            <a:effectLst/>
          </p:spPr>
        </p:pic>
      </p:grpSp>
      <p:sp>
        <p:nvSpPr>
          <p:cNvPr id="142" name="Shape 142"/>
          <p:cNvSpPr/>
          <p:nvPr/>
        </p:nvSpPr>
        <p:spPr>
          <a:xfrm>
            <a:off x="45744" y="9013478"/>
            <a:ext cx="16363397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300" u="sng">
                <a:solidFill>
                  <a:srgbClr val="04050C"/>
                </a:solidFill>
                <a:hlinkClick r:id="rId4"/>
              </a:defRPr>
            </a:lvl1pPr>
          </a:lstStyle>
          <a:p>
            <a:pPr lvl="0">
              <a:defRPr sz="1800" b="0" u="none">
                <a:solidFill>
                  <a:srgbClr val="000000"/>
                </a:solidFill>
                <a:uFillTx/>
              </a:defRPr>
            </a:pPr>
            <a:r>
              <a:rPr sz="1300" b="1" u="sng">
                <a:solidFill>
                  <a:srgbClr val="04050C"/>
                </a:solidFill>
                <a:uFill>
                  <a:solidFill>
                    <a:srgbClr val="515A9E"/>
                  </a:solidFill>
                </a:uFill>
                <a:hlinkClick r:id="rId4"/>
              </a:rPr>
              <a:t>http://www.quora.com/Mobile-App-Distribution-Platforms/How-many-developers-companies-have-submitted-an-app-to-the-iOS-App-Store-or-Android-Market</a:t>
            </a:r>
          </a:p>
        </p:txBody>
      </p:sp>
      <p:sp>
        <p:nvSpPr>
          <p:cNvPr id="143" name="Shape 143"/>
          <p:cNvSpPr/>
          <p:nvPr/>
        </p:nvSpPr>
        <p:spPr>
          <a:xfrm>
            <a:off x="4062671" y="1543050"/>
            <a:ext cx="123014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2000" b="1">
                <a:uFill>
                  <a:solidFill/>
                </a:uFill>
              </a:rPr>
              <a:t>Android:</a:t>
            </a:r>
          </a:p>
        </p:txBody>
      </p:sp>
      <p:sp>
        <p:nvSpPr>
          <p:cNvPr id="144" name="Shape 144"/>
          <p:cNvSpPr/>
          <p:nvPr/>
        </p:nvSpPr>
        <p:spPr>
          <a:xfrm>
            <a:off x="40466" y="9309100"/>
            <a:ext cx="1493868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>
                <a:solidFill>
                  <a:srgbClr val="04050C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1300" b="1">
                <a:solidFill>
                  <a:srgbClr val="04050C"/>
                </a:solidFill>
                <a:uFill>
                  <a:solidFill>
                    <a:srgbClr val="515A9E"/>
                  </a:solidFill>
                </a:uFill>
              </a:rPr>
              <a:t>January 28, 2012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xfrm>
            <a:off x="330200" y="-31750"/>
            <a:ext cx="12534900" cy="125730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Science-Cloud Tasks (Eidogen/Accelrys-BIOVIA)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idx="1"/>
          </p:nvPr>
        </p:nvSpPr>
        <p:spPr>
          <a:xfrm>
            <a:off x="654050" y="1750906"/>
            <a:ext cx="11887200" cy="857250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What is it?</a:t>
            </a:r>
          </a:p>
          <a:p>
            <a:pPr lvl="1">
              <a:spcBef>
                <a:spcPts val="2000"/>
              </a:spcBef>
              <a:buFont typeface="Lucida Grande"/>
              <a:buChar char="‣"/>
              <a:defRPr sz="1800">
                <a:uFillTx/>
              </a:defRPr>
            </a:pPr>
            <a:r>
              <a:rPr sz="300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An iOS application for iPod/iPhone/iPad (Android planned)</a:t>
            </a:r>
          </a:p>
          <a:p>
            <a:pPr lvl="1">
              <a:spcBef>
                <a:spcPts val="2000"/>
              </a:spcBef>
              <a:buFont typeface="Lucida Grande"/>
              <a:buChar char="‣"/>
              <a:defRPr sz="1800">
                <a:uFillTx/>
              </a:defRPr>
            </a:pPr>
            <a:r>
              <a:rPr sz="300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A new Pipeline Pilot component collection - “Mobile Collection”</a:t>
            </a:r>
          </a:p>
          <a:p>
            <a:pPr lvl="0">
              <a:spcBef>
                <a:spcPts val="3300"/>
              </a:spcBef>
              <a:defRPr sz="1800">
                <a:uFillTx/>
              </a:defRPr>
            </a:pPr>
            <a:r>
              <a:rPr sz="380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What does it do?</a:t>
            </a:r>
          </a:p>
          <a:p>
            <a:pPr lvl="1">
              <a:spcBef>
                <a:spcPts val="2000"/>
              </a:spcBef>
              <a:buFont typeface="Lucida Grande"/>
              <a:buChar char="‣"/>
              <a:defRPr sz="1800">
                <a:uFillTx/>
              </a:defRPr>
            </a:pPr>
            <a:r>
              <a:rPr sz="300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Allow any Pipeline Pilot PDF and HTML report to be easily deployed to mobile devices</a:t>
            </a:r>
          </a:p>
          <a:p>
            <a:pPr lvl="1">
              <a:spcBef>
                <a:spcPts val="2000"/>
              </a:spcBef>
              <a:buFont typeface="Lucida Grande"/>
              <a:buChar char="‣"/>
              <a:defRPr sz="1800">
                <a:uFillTx/>
              </a:defRPr>
            </a:pPr>
            <a:r>
              <a:rPr sz="300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Allow authoring of new Pipeline Pilot protocols to deploy dashboards and mobile-centered tasks and actions on mobile devices</a:t>
            </a:r>
          </a:p>
          <a:p>
            <a:pPr lvl="0">
              <a:spcBef>
                <a:spcPts val="3300"/>
              </a:spcBef>
              <a:defRPr sz="1800">
                <a:uFillTx/>
              </a:defRPr>
            </a:pPr>
            <a:r>
              <a:rPr sz="380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Free App from Apple AppStore (search ‘Accelrys’)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xfrm>
            <a:off x="304800" y="38100"/>
            <a:ext cx="11709400" cy="111760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New Mobile Possibilities...</a:t>
            </a:r>
          </a:p>
        </p:txBody>
      </p:sp>
      <p:pic>
        <p:nvPicPr>
          <p:cNvPr id="150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1498600"/>
            <a:ext cx="12115800" cy="7786557"/>
          </a:xfrm>
          <a:prstGeom prst="rect">
            <a:avLst/>
          </a:prstGeom>
          <a:ln w="19050">
            <a:round/>
          </a:ln>
        </p:spPr>
      </p:pic>
      <p:sp>
        <p:nvSpPr>
          <p:cNvPr id="151" name="Shape 151"/>
          <p:cNvSpPr/>
          <p:nvPr/>
        </p:nvSpPr>
        <p:spPr>
          <a:xfrm>
            <a:off x="2044700" y="8877300"/>
            <a:ext cx="10070063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44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ScienceCloud Tasks / Mobile Collection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xfrm>
            <a:off x="292100" y="-34149"/>
            <a:ext cx="11709400" cy="1262098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Pipeline Pilot Protocols are Easily ‘Mobilized’</a:t>
            </a:r>
          </a:p>
        </p:txBody>
      </p:sp>
      <p:grpSp>
        <p:nvGrpSpPr>
          <p:cNvPr id="156" name="Group 156"/>
          <p:cNvGrpSpPr/>
          <p:nvPr/>
        </p:nvGrpSpPr>
        <p:grpSpPr>
          <a:xfrm>
            <a:off x="20141" y="1174750"/>
            <a:ext cx="5003801" cy="7556500"/>
            <a:chOff x="-127000" y="-88900"/>
            <a:chExt cx="5003800" cy="7556500"/>
          </a:xfrm>
        </p:grpSpPr>
        <p:pic>
          <p:nvPicPr>
            <p:cNvPr id="155" name="MobileCollectionComponents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749800" cy="72263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4" name="Picture 153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003800" cy="7556500"/>
            </a:xfrm>
            <a:prstGeom prst="rect">
              <a:avLst/>
            </a:prstGeom>
            <a:effectLst/>
          </p:spPr>
        </p:pic>
      </p:grpSp>
      <p:grpSp>
        <p:nvGrpSpPr>
          <p:cNvPr id="159" name="Group 159"/>
          <p:cNvGrpSpPr/>
          <p:nvPr/>
        </p:nvGrpSpPr>
        <p:grpSpPr>
          <a:xfrm>
            <a:off x="3536950" y="1250950"/>
            <a:ext cx="9058276" cy="7990282"/>
            <a:chOff x="-127000" y="-88900"/>
            <a:chExt cx="9058275" cy="7990281"/>
          </a:xfrm>
        </p:grpSpPr>
        <p:pic>
          <p:nvPicPr>
            <p:cNvPr id="158" name="pasted-image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804276" cy="766008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7" name="Picture 156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27000" y="-88900"/>
              <a:ext cx="9058276" cy="799028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xfrm>
            <a:off x="203200" y="-34149"/>
            <a:ext cx="11709400" cy="1262098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Protocol Folders Appear in the Tasks App</a:t>
            </a:r>
          </a:p>
        </p:txBody>
      </p:sp>
      <p:pic>
        <p:nvPicPr>
          <p:cNvPr id="16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02444" y="1338197"/>
            <a:ext cx="7875031" cy="6057169"/>
          </a:xfrm>
          <a:prstGeom prst="rect">
            <a:avLst/>
          </a:prstGeom>
          <a:ln w="19050">
            <a:round/>
          </a:ln>
        </p:spPr>
      </p:pic>
      <p:pic>
        <p:nvPicPr>
          <p:cNvPr id="163" name="DemoTaskList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7933" y="1848215"/>
            <a:ext cx="3974354" cy="6057170"/>
          </a:xfrm>
          <a:prstGeom prst="rect">
            <a:avLst/>
          </a:prstGeom>
          <a:ln w="19050">
            <a:round/>
          </a:ln>
        </p:spPr>
      </p:pic>
      <p:pic>
        <p:nvPicPr>
          <p:cNvPr id="164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06949" y="4274592"/>
            <a:ext cx="6777844" cy="5213256"/>
          </a:xfrm>
          <a:prstGeom prst="rect">
            <a:avLst/>
          </a:prstGeom>
          <a:ln w="19050">
            <a:round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title"/>
          </p:nvPr>
        </p:nvSpPr>
        <p:spPr>
          <a:xfrm>
            <a:off x="398560" y="-34149"/>
            <a:ext cx="11709401" cy="1262098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Location (Demo)</a:t>
            </a:r>
          </a:p>
        </p:txBody>
      </p:sp>
      <p:pic>
        <p:nvPicPr>
          <p:cNvPr id="167" name="WhereOnEarth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52724" y="1474737"/>
            <a:ext cx="10201072" cy="785123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xfrm>
            <a:off x="355600" y="57150"/>
            <a:ext cx="11709400" cy="107950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Observation Capture (Demo)</a:t>
            </a:r>
          </a:p>
        </p:txBody>
      </p:sp>
      <p:pic>
        <p:nvPicPr>
          <p:cNvPr id="170" name="CaptureExample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71241" y="1326108"/>
            <a:ext cx="6139141" cy="7980883"/>
          </a:xfrm>
          <a:prstGeom prst="rect">
            <a:avLst/>
          </a:prstGeom>
        </p:spPr>
      </p:pic>
      <p:sp>
        <p:nvSpPr>
          <p:cNvPr id="171" name="Shape 171"/>
          <p:cNvSpPr/>
          <p:nvPr/>
        </p:nvSpPr>
        <p:spPr>
          <a:xfrm>
            <a:off x="6249099" y="1292726"/>
            <a:ext cx="619363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lvl="1" indent="228600" algn="l">
              <a:spcBef>
                <a:spcPts val="2000"/>
              </a:spcBef>
              <a:defRPr sz="1800" b="0">
                <a:solidFill>
                  <a:srgbClr val="000000"/>
                </a:solidFill>
                <a:uFillTx/>
              </a:defRPr>
            </a:pPr>
            <a:r>
              <a:rPr sz="2800">
                <a:uFill>
                  <a:solidFill/>
                </a:uFill>
              </a:rPr>
              <a:t>Leverage Mobile Device Capabilities </a:t>
            </a:r>
          </a:p>
        </p:txBody>
      </p:sp>
      <p:sp>
        <p:nvSpPr>
          <p:cNvPr id="172" name="Shape 172"/>
          <p:cNvSpPr/>
          <p:nvPr/>
        </p:nvSpPr>
        <p:spPr>
          <a:xfrm>
            <a:off x="6891009" y="1925052"/>
            <a:ext cx="4133278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83540" indent="-342900" algn="l">
              <a:spcBef>
                <a:spcPts val="900"/>
              </a:spcBef>
              <a:buClr>
                <a:srgbClr val="000000"/>
              </a:buClr>
              <a:buSzPct val="100000"/>
              <a:buFont typeface="Tahoma"/>
              <a:buChar char="•"/>
              <a:defRPr sz="25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2500">
                <a:uFill>
                  <a:solidFill/>
                </a:uFill>
              </a:rPr>
              <a:t>Camera, Audio, GPS, etc.</a:t>
            </a:r>
          </a:p>
        </p:txBody>
      </p:sp>
      <p:grpSp>
        <p:nvGrpSpPr>
          <p:cNvPr id="175" name="Group 175"/>
          <p:cNvGrpSpPr/>
          <p:nvPr/>
        </p:nvGrpSpPr>
        <p:grpSpPr>
          <a:xfrm>
            <a:off x="6947018" y="2624554"/>
            <a:ext cx="4797794" cy="3872819"/>
            <a:chOff x="-127000" y="-88900"/>
            <a:chExt cx="4797792" cy="3872817"/>
          </a:xfrm>
        </p:grpSpPr>
        <p:pic>
          <p:nvPicPr>
            <p:cNvPr id="174" name="pasted-image-enhanced.jpe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543793" cy="35426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3" name="Picture 172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27000" y="-88900"/>
              <a:ext cx="4797793" cy="3872818"/>
            </a:xfrm>
            <a:prstGeom prst="rect">
              <a:avLst/>
            </a:prstGeom>
            <a:effectLst/>
          </p:spPr>
        </p:pic>
      </p:grpSp>
      <p:grpSp>
        <p:nvGrpSpPr>
          <p:cNvPr id="178" name="Group 178"/>
          <p:cNvGrpSpPr/>
          <p:nvPr/>
        </p:nvGrpSpPr>
        <p:grpSpPr>
          <a:xfrm>
            <a:off x="8483600" y="4921250"/>
            <a:ext cx="4317139" cy="3482179"/>
            <a:chOff x="-127000" y="-88900"/>
            <a:chExt cx="4317138" cy="3482178"/>
          </a:xfrm>
        </p:grpSpPr>
        <p:pic>
          <p:nvPicPr>
            <p:cNvPr id="177" name="pasted-image-enhanced.jpe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063139" cy="315197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6" name="Picture 175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27000" y="-88900"/>
              <a:ext cx="4317139" cy="348217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70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xfrm>
            <a:off x="228600" y="-34149"/>
            <a:ext cx="11709400" cy="1262098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Embed and Deploy </a:t>
            </a:r>
          </a:p>
        </p:txBody>
      </p:sp>
      <p:sp>
        <p:nvSpPr>
          <p:cNvPr id="181" name="Shape 181"/>
          <p:cNvSpPr/>
          <p:nvPr/>
        </p:nvSpPr>
        <p:spPr>
          <a:xfrm>
            <a:off x="4156958" y="1439897"/>
            <a:ext cx="8777685" cy="116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1" indent="0" algn="l">
              <a:spcBef>
                <a:spcPts val="900"/>
              </a:spcBef>
              <a:defRPr sz="1800" b="0">
                <a:solidFill>
                  <a:srgbClr val="000000"/>
                </a:solidFill>
                <a:uFillTx/>
              </a:defRPr>
            </a:pPr>
            <a:r>
              <a:rPr sz="3500" dirty="0">
                <a:uFill>
                  <a:solidFill/>
                </a:uFill>
              </a:rPr>
              <a:t>Embed full applications within Pipeline Pilot protocols and deploy to mobile users</a:t>
            </a:r>
          </a:p>
        </p:txBody>
      </p:sp>
      <p:grpSp>
        <p:nvGrpSpPr>
          <p:cNvPr id="184" name="Group 184"/>
          <p:cNvGrpSpPr/>
          <p:nvPr/>
        </p:nvGrpSpPr>
        <p:grpSpPr>
          <a:xfrm>
            <a:off x="-22962" y="1295400"/>
            <a:ext cx="3955681" cy="5383185"/>
            <a:chOff x="-127000" y="-88900"/>
            <a:chExt cx="3955679" cy="5383184"/>
          </a:xfrm>
        </p:grpSpPr>
        <p:pic>
          <p:nvPicPr>
            <p:cNvPr id="183" name="pasted-image-enhanced.jpe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701680" cy="50529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2" name="Picture 181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3955680" cy="5383185"/>
            </a:xfrm>
            <a:prstGeom prst="rect">
              <a:avLst/>
            </a:prstGeom>
            <a:effectLst/>
          </p:spPr>
        </p:pic>
      </p:grpSp>
      <p:grpSp>
        <p:nvGrpSpPr>
          <p:cNvPr id="187" name="Group 187"/>
          <p:cNvGrpSpPr/>
          <p:nvPr/>
        </p:nvGrpSpPr>
        <p:grpSpPr>
          <a:xfrm>
            <a:off x="7353300" y="2838450"/>
            <a:ext cx="5092700" cy="7099300"/>
            <a:chOff x="-127000" y="-88900"/>
            <a:chExt cx="5092700" cy="7099300"/>
          </a:xfrm>
        </p:grpSpPr>
        <p:pic>
          <p:nvPicPr>
            <p:cNvPr id="186" name="pasted-image-enhanced.jpe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838700" cy="67691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5" name="Picture 184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27000" y="-88900"/>
              <a:ext cx="5092700" cy="7099300"/>
            </a:xfrm>
            <a:prstGeom prst="rect">
              <a:avLst/>
            </a:prstGeom>
            <a:effectLst/>
          </p:spPr>
        </p:pic>
      </p:grpSp>
      <p:grpSp>
        <p:nvGrpSpPr>
          <p:cNvPr id="190" name="Group 190"/>
          <p:cNvGrpSpPr/>
          <p:nvPr/>
        </p:nvGrpSpPr>
        <p:grpSpPr>
          <a:xfrm>
            <a:off x="2000250" y="4255292"/>
            <a:ext cx="5320432" cy="4265615"/>
            <a:chOff x="-127000" y="-88900"/>
            <a:chExt cx="5320431" cy="4265613"/>
          </a:xfrm>
        </p:grpSpPr>
        <p:pic>
          <p:nvPicPr>
            <p:cNvPr id="189" name="pasted-image-enhanced.jpe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066432" cy="393541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8" name="Picture 187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27000" y="-88900"/>
              <a:ext cx="5320432" cy="426561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304800" y="8607"/>
            <a:ext cx="12319000" cy="125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44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Ligand Co-Complex Search (Demo)</a:t>
            </a:r>
          </a:p>
        </p:txBody>
      </p:sp>
      <p:pic>
        <p:nvPicPr>
          <p:cNvPr id="193" name="TIPSearch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09883" y="1561504"/>
            <a:ext cx="9910533" cy="763039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9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worldPopulationDensity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179440" y="7434919"/>
            <a:ext cx="2310620" cy="1734481"/>
          </a:xfrm>
          <a:prstGeom prst="rect">
            <a:avLst/>
          </a:prstGeom>
        </p:spPr>
      </p:pic>
      <p:pic>
        <p:nvPicPr>
          <p:cNvPr id="51" name="Picture 50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9554" y="1322853"/>
            <a:ext cx="11823793" cy="112293"/>
          </a:xfrm>
          <a:prstGeom prst="rect">
            <a:avLst/>
          </a:prstGeom>
        </p:spPr>
      </p:pic>
      <p:sp>
        <p:nvSpPr>
          <p:cNvPr id="53" name="Shape 53"/>
          <p:cNvSpPr/>
          <p:nvPr/>
        </p:nvSpPr>
        <p:spPr>
          <a:xfrm>
            <a:off x="9817100" y="9232900"/>
            <a:ext cx="3035300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defTabSz="457200">
              <a:lnSpc>
                <a:spcPts val="2900"/>
              </a:lnSpc>
              <a:defRPr sz="1800" b="0">
                <a:solidFill>
                  <a:srgbClr val="000000"/>
                </a:solidFill>
                <a:uFillTx/>
              </a:defRPr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World Population Density</a:t>
            </a:r>
          </a:p>
          <a:p>
            <a:pPr marL="0" marR="0" lvl="0" defTabSz="457200">
              <a:lnSpc>
                <a:spcPts val="2900"/>
              </a:lnSpc>
              <a:defRPr sz="1800" b="0">
                <a:solidFill>
                  <a:srgbClr val="000000"/>
                </a:solidFill>
                <a:uFillTx/>
              </a:defRPr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The G-Econ project </a:t>
            </a:r>
            <a:r>
              <a:rPr sz="1200">
                <a:solidFill>
                  <a:srgbClr val="0063DC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gecon.yale.edu/</a:t>
            </a:r>
          </a:p>
        </p:txBody>
      </p:sp>
      <p:pic>
        <p:nvPicPr>
          <p:cNvPr id="54" name="dropped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2400" y="927100"/>
            <a:ext cx="12357100" cy="635000"/>
          </a:xfrm>
          <a:prstGeom prst="rect">
            <a:avLst/>
          </a:prstGeom>
          <a:ln w="19050">
            <a:round/>
          </a:ln>
        </p:spPr>
      </p:pic>
      <p:sp>
        <p:nvSpPr>
          <p:cNvPr id="55" name="Shape 55"/>
          <p:cNvSpPr/>
          <p:nvPr/>
        </p:nvSpPr>
        <p:spPr>
          <a:xfrm>
            <a:off x="787400" y="2044700"/>
            <a:ext cx="11671301" cy="383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1" indent="0" algn="l">
              <a:lnSpc>
                <a:spcPct val="160000"/>
              </a:lnSpc>
              <a:spcBef>
                <a:spcPts val="900"/>
              </a:spcBef>
              <a:buFont typeface="Zapf Dingbats"/>
              <a:defRPr sz="1800" b="0">
                <a:solidFill>
                  <a:srgbClr val="000000"/>
                </a:solidFill>
                <a:uFillTx/>
              </a:defRPr>
            </a:pPr>
            <a:r>
              <a:rPr sz="5800" b="1">
                <a:uFill>
                  <a:solidFill/>
                </a:uFill>
              </a:rPr>
              <a:t>7 Billion</a:t>
            </a:r>
            <a:r>
              <a:rPr sz="5800">
                <a:uFill>
                  <a:solidFill/>
                </a:uFill>
              </a:rPr>
              <a:t> people depend on fewer than </a:t>
            </a:r>
            <a:r>
              <a:rPr sz="5800" b="1">
                <a:uFill>
                  <a:solidFill/>
                </a:uFill>
              </a:rPr>
              <a:t>500,000</a:t>
            </a:r>
            <a:r>
              <a:rPr sz="5800">
                <a:uFill>
                  <a:solidFill/>
                </a:uFill>
              </a:rPr>
              <a:t> people to discover and develop new medicines.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8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title"/>
          </p:nvPr>
        </p:nvSpPr>
        <p:spPr>
          <a:xfrm>
            <a:off x="533400" y="99906"/>
            <a:ext cx="11709400" cy="1054101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 dirty="0">
                <a:uFill>
                  <a:solidFill/>
                </a:uFill>
              </a:rPr>
              <a:t>Summary</a:t>
            </a:r>
          </a:p>
        </p:txBody>
      </p:sp>
      <p:sp>
        <p:nvSpPr>
          <p:cNvPr id="196" name="Shape 196"/>
          <p:cNvSpPr>
            <a:spLocks noGrp="1"/>
          </p:cNvSpPr>
          <p:nvPr>
            <p:ph type="body" idx="1"/>
          </p:nvPr>
        </p:nvSpPr>
        <p:spPr>
          <a:xfrm>
            <a:off x="653344" y="1725506"/>
            <a:ext cx="11709401" cy="7734301"/>
          </a:xfrm>
          <a:prstGeom prst="rect">
            <a:avLst/>
          </a:prstGeom>
        </p:spPr>
        <p:txBody>
          <a:bodyPr/>
          <a:lstStyle/>
          <a:p>
            <a:pPr marL="383540" lvl="0" indent="-342900">
              <a:spcBef>
                <a:spcPts val="3200"/>
              </a:spcBef>
              <a:defRPr sz="1800">
                <a:uFillTx/>
              </a:defRPr>
            </a:pPr>
            <a:r>
              <a:rPr sz="3400" dirty="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Billions of people routinely use and connect with mobile devices. </a:t>
            </a:r>
          </a:p>
          <a:p>
            <a:pPr marL="383540" lvl="0" indent="-342900">
              <a:spcBef>
                <a:spcPts val="3200"/>
              </a:spcBef>
              <a:defRPr sz="1800">
                <a:uFillTx/>
              </a:defRPr>
            </a:pPr>
            <a:r>
              <a:rPr sz="3400" dirty="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Massive worldwide connectivity is unprecedented.</a:t>
            </a:r>
          </a:p>
          <a:p>
            <a:pPr marL="383540" lvl="0" indent="-342900">
              <a:spcBef>
                <a:spcPts val="3200"/>
              </a:spcBef>
              <a:defRPr sz="1800">
                <a:uFillTx/>
              </a:defRPr>
            </a:pPr>
            <a:r>
              <a:rPr sz="3400" dirty="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Well deployed social media frameworks are in-place and easy to access.</a:t>
            </a:r>
          </a:p>
          <a:p>
            <a:pPr lvl="1">
              <a:spcBef>
                <a:spcPts val="1300"/>
              </a:spcBef>
              <a:buChar char="-"/>
              <a:defRPr sz="1800">
                <a:uFillTx/>
              </a:defRPr>
            </a:pPr>
            <a:r>
              <a:rPr sz="3400" dirty="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e.g. Facebook, Twitter, and their APIs.  </a:t>
            </a:r>
          </a:p>
          <a:p>
            <a:pPr marL="383540" lvl="0" indent="-342900">
              <a:spcBef>
                <a:spcPts val="3200"/>
              </a:spcBef>
              <a:defRPr sz="1800">
                <a:uFillTx/>
              </a:defRPr>
            </a:pPr>
            <a:r>
              <a:rPr sz="3400" dirty="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Science apps have been largely insular, vertical, and point solutions. We need to recruit more of the world!</a:t>
            </a:r>
          </a:p>
          <a:p>
            <a:pPr marL="383540" lvl="0" indent="-342900">
              <a:spcBef>
                <a:spcPts val="3200"/>
              </a:spcBef>
              <a:defRPr sz="1800">
                <a:uFillTx/>
              </a:defRPr>
            </a:pPr>
            <a:r>
              <a:rPr sz="3400" dirty="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Cloud-based pipelining-tools, social media frameworks, and mobile devices together open many new </a:t>
            </a:r>
            <a:r>
              <a:rPr sz="3400" dirty="0" smtClean="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possibilities</a:t>
            </a:r>
            <a:endParaRPr sz="3400" dirty="0">
              <a:uFill>
                <a:solidFill/>
              </a:uFill>
              <a:latin typeface="+mj-lt"/>
              <a:ea typeface="+mj-ea"/>
              <a:cs typeface="+mj-cs"/>
              <a:sym typeface="Helvetica"/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381000" y="125306"/>
            <a:ext cx="11709400" cy="1003301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Acknowledgements</a:t>
            </a:r>
          </a:p>
        </p:txBody>
      </p:sp>
      <p:sp>
        <p:nvSpPr>
          <p:cNvPr id="199" name="Shape 199"/>
          <p:cNvSpPr>
            <a:spLocks noGrp="1"/>
          </p:cNvSpPr>
          <p:nvPr>
            <p:ph type="body" idx="1"/>
          </p:nvPr>
        </p:nvSpPr>
        <p:spPr>
          <a:xfrm>
            <a:off x="1003300" y="1436581"/>
            <a:ext cx="11709400" cy="7718426"/>
          </a:xfrm>
          <a:prstGeom prst="rect">
            <a:avLst/>
          </a:prstGeom>
        </p:spPr>
        <p:txBody>
          <a:bodyPr/>
          <a:lstStyle/>
          <a:p>
            <a:pPr marL="0" lvl="0" indent="0">
              <a:buClrTx/>
              <a:buSzTx/>
              <a:buFontTx/>
              <a:buNone/>
              <a:defRPr sz="1800">
                <a:uFillTx/>
              </a:defRPr>
            </a:pPr>
            <a:r>
              <a:rPr sz="400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Accelrys</a:t>
            </a:r>
          </a:p>
          <a:p>
            <a:pPr marL="783590" lvl="1" indent="-285750">
              <a:spcBef>
                <a:spcPts val="2900"/>
              </a:spcBef>
              <a:buFont typeface="Helvetica"/>
              <a:buChar char="-"/>
              <a:defRPr sz="1800">
                <a:uFillTx/>
              </a:defRPr>
            </a:pPr>
            <a:r>
              <a:rPr sz="350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Matt Hahn</a:t>
            </a:r>
          </a:p>
          <a:p>
            <a:pPr marL="783590" lvl="1" indent="-285750">
              <a:spcBef>
                <a:spcPts val="1800"/>
              </a:spcBef>
              <a:buFont typeface="Helvetica"/>
              <a:buChar char="-"/>
              <a:defRPr sz="1800">
                <a:uFillTx/>
              </a:defRPr>
            </a:pPr>
            <a:r>
              <a:rPr sz="350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Dave Rogers</a:t>
            </a:r>
          </a:p>
          <a:p>
            <a:pPr marL="783590" lvl="1" indent="-285750">
              <a:spcBef>
                <a:spcPts val="1800"/>
              </a:spcBef>
              <a:buFont typeface="Helvetica"/>
              <a:buChar char="-"/>
              <a:defRPr sz="1800">
                <a:uFillTx/>
              </a:defRPr>
            </a:pPr>
            <a:r>
              <a:rPr sz="350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Jung Ku</a:t>
            </a:r>
          </a:p>
          <a:p>
            <a:pPr marL="783590" lvl="1" indent="-285750">
              <a:spcBef>
                <a:spcPts val="1800"/>
              </a:spcBef>
              <a:buFont typeface="Helvetica"/>
              <a:buChar char="-"/>
              <a:defRPr sz="1800">
                <a:uFillTx/>
              </a:defRPr>
            </a:pPr>
            <a:r>
              <a:rPr sz="350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Mike Peeler</a:t>
            </a:r>
          </a:p>
          <a:p>
            <a:pPr marL="783590" lvl="1" indent="-285750">
              <a:spcBef>
                <a:spcPts val="1800"/>
              </a:spcBef>
              <a:buFont typeface="Helvetica"/>
              <a:buChar char="-"/>
              <a:defRPr sz="1800">
                <a:uFillTx/>
              </a:defRPr>
            </a:pPr>
            <a:r>
              <a:rPr sz="3500">
                <a:uFill>
                  <a:solidFill/>
                </a:uFill>
                <a:latin typeface="+mj-lt"/>
                <a:ea typeface="+mj-ea"/>
                <a:cs typeface="+mj-cs"/>
                <a:sym typeface="Helvetica"/>
              </a:rPr>
              <a:t>Ton van Daelen</a:t>
            </a:r>
          </a:p>
        </p:txBody>
      </p:sp>
      <p:sp>
        <p:nvSpPr>
          <p:cNvPr id="200" name="Shape 200"/>
          <p:cNvSpPr/>
          <p:nvPr/>
        </p:nvSpPr>
        <p:spPr>
          <a:xfrm>
            <a:off x="7683500" y="1576782"/>
            <a:ext cx="4178639" cy="2053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83539" lvl="1" indent="-342899" algn="l">
              <a:spcBef>
                <a:spcPts val="900"/>
              </a:spcBef>
              <a:buSzPct val="100000"/>
              <a:buChar char="-"/>
              <a:defRPr sz="1800" b="0">
                <a:solidFill>
                  <a:srgbClr val="000000"/>
                </a:solidFill>
                <a:uFillTx/>
              </a:defRPr>
            </a:pPr>
            <a:r>
              <a:rPr sz="3500">
                <a:uFill>
                  <a:solidFill/>
                </a:uFill>
              </a:rPr>
              <a:t>Maurizio Bronzetti</a:t>
            </a:r>
          </a:p>
          <a:p>
            <a:pPr marL="383539" lvl="1" indent="-342899" algn="l">
              <a:spcBef>
                <a:spcPts val="900"/>
              </a:spcBef>
              <a:buSzPct val="100000"/>
              <a:buChar char="-"/>
              <a:defRPr sz="1800" b="0">
                <a:solidFill>
                  <a:srgbClr val="000000"/>
                </a:solidFill>
                <a:uFillTx/>
              </a:defRPr>
            </a:pPr>
            <a:r>
              <a:rPr sz="3500">
                <a:uFill>
                  <a:solidFill/>
                </a:uFill>
              </a:rPr>
              <a:t>Stephan Schurer</a:t>
            </a:r>
          </a:p>
          <a:p>
            <a:pPr marL="383539" lvl="1" indent="-342899" algn="l">
              <a:spcBef>
                <a:spcPts val="1800"/>
              </a:spcBef>
              <a:buSzPct val="100000"/>
              <a:buChar char="-"/>
              <a:defRPr sz="1800" b="0">
                <a:solidFill>
                  <a:srgbClr val="000000"/>
                </a:solidFill>
                <a:uFillTx/>
              </a:defRPr>
            </a:pPr>
            <a:r>
              <a:rPr sz="3500">
                <a:uFill>
                  <a:solidFill/>
                </a:uFill>
              </a:rPr>
              <a:t>Alex Clark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/>
          </p:cNvSpPr>
          <p:nvPr>
            <p:ph type="title"/>
          </p:nvPr>
        </p:nvSpPr>
        <p:spPr>
          <a:xfrm>
            <a:off x="444500" y="-34149"/>
            <a:ext cx="11709400" cy="1262098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R&amp;D Productivity Has Been On The Decline</a:t>
            </a:r>
          </a:p>
        </p:txBody>
      </p:sp>
      <p:pic>
        <p:nvPicPr>
          <p:cNvPr id="204" name="droppedImage-enhanced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9000" y="2209800"/>
            <a:ext cx="10011302" cy="5334000"/>
          </a:xfrm>
          <a:prstGeom prst="rect">
            <a:avLst/>
          </a:prstGeom>
          <a:ln w="19050">
            <a:round/>
          </a:ln>
        </p:spPr>
      </p:pic>
      <p:pic>
        <p:nvPicPr>
          <p:cNvPr id="205" name="droppedImage-enhanced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100" y="8737600"/>
            <a:ext cx="8788400" cy="673100"/>
          </a:xfrm>
          <a:prstGeom prst="rect">
            <a:avLst/>
          </a:prstGeom>
          <a:ln w="19050">
            <a:round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/>
          </p:cNvSpPr>
          <p:nvPr>
            <p:ph type="title"/>
          </p:nvPr>
        </p:nvSpPr>
        <p:spPr>
          <a:xfrm>
            <a:off x="482600" y="6208"/>
            <a:ext cx="11709400" cy="126209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About Eidogen-Sertanty, Inc.</a:t>
            </a:r>
          </a:p>
        </p:txBody>
      </p:sp>
      <p:pic>
        <p:nvPicPr>
          <p:cNvPr id="208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800" y="1676400"/>
            <a:ext cx="11634952" cy="7289800"/>
          </a:xfrm>
          <a:prstGeom prst="rect">
            <a:avLst/>
          </a:prstGeom>
          <a:ln w="19050">
            <a:round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323849" y="-34149"/>
            <a:ext cx="11709401" cy="1262098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pPr lvl="0">
              <a:defRPr sz="1800">
                <a:uFillTx/>
              </a:defRPr>
            </a:pPr>
            <a:r>
              <a:rPr sz="3900">
                <a:uFill>
                  <a:solidFill/>
                </a:uFill>
              </a:rPr>
              <a:t>70% of World’s Population Uses Mobile Devices</a:t>
            </a:r>
          </a:p>
        </p:txBody>
      </p:sp>
      <p:sp>
        <p:nvSpPr>
          <p:cNvPr id="58" name="Shape 58"/>
          <p:cNvSpPr/>
          <p:nvPr/>
        </p:nvSpPr>
        <p:spPr>
          <a:xfrm>
            <a:off x="295607" y="9246870"/>
            <a:ext cx="11461086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 u="sng">
                <a:solidFill>
                  <a:srgbClr val="000001"/>
                </a:solidFill>
                <a:hlinkClick r:id="rId2"/>
              </a:defRPr>
            </a:lvl1pPr>
          </a:lstStyle>
          <a:p>
            <a:pPr lvl="0">
              <a:defRPr sz="1800" b="0" u="none">
                <a:solidFill>
                  <a:srgbClr val="000000"/>
                </a:solidFill>
                <a:uFillTx/>
              </a:defRPr>
            </a:pPr>
            <a:r>
              <a:rPr sz="1500" b="1" u="sng">
                <a:solidFill>
                  <a:srgbClr val="000001"/>
                </a:solidFill>
                <a:uFill>
                  <a:solidFill>
                    <a:srgbClr val="515A9E"/>
                  </a:solidFill>
                </a:uFill>
                <a:hlinkClick r:id="rId2"/>
              </a:rPr>
              <a:t>http://www.cisco.com/c/en/us/solutions/collateral/service-provider/visual-networking-index-vni/white_paper_c11-520862.html</a:t>
            </a:r>
          </a:p>
        </p:txBody>
      </p:sp>
      <p:sp>
        <p:nvSpPr>
          <p:cNvPr id="59" name="Shape 59"/>
          <p:cNvSpPr/>
          <p:nvPr/>
        </p:nvSpPr>
        <p:spPr>
          <a:xfrm>
            <a:off x="362977" y="8111983"/>
            <a:ext cx="1208834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rgbClr val="010102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800" b="1">
                <a:solidFill>
                  <a:srgbClr val="010102"/>
                </a:solidFill>
                <a:uFill>
                  <a:solidFill>
                    <a:srgbClr val="515A9E"/>
                  </a:solidFill>
                </a:uFill>
              </a:rPr>
              <a:t>Over half a billion mobile devices and connections were added in 2013</a:t>
            </a:r>
          </a:p>
        </p:txBody>
      </p:sp>
      <p:pic>
        <p:nvPicPr>
          <p:cNvPr id="60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5900" y="1801742"/>
            <a:ext cx="9842500" cy="5702301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444500" y="-34149"/>
            <a:ext cx="11709400" cy="1262098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Growing World Demand for Connectivity</a:t>
            </a:r>
          </a:p>
        </p:txBody>
      </p:sp>
      <p:pic>
        <p:nvPicPr>
          <p:cNvPr id="63" name="pasted-image-enhanced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1650" y="2241550"/>
            <a:ext cx="9461500" cy="5956300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xfrm>
            <a:off x="431800" y="-34149"/>
            <a:ext cx="11709400" cy="1262098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Mobile Social Networking</a:t>
            </a:r>
          </a:p>
        </p:txBody>
      </p:sp>
      <p:grpSp>
        <p:nvGrpSpPr>
          <p:cNvPr id="68" name="Group 68"/>
          <p:cNvGrpSpPr/>
          <p:nvPr/>
        </p:nvGrpSpPr>
        <p:grpSpPr>
          <a:xfrm>
            <a:off x="1495610" y="1356077"/>
            <a:ext cx="9835780" cy="6085111"/>
            <a:chOff x="-127000" y="-88900"/>
            <a:chExt cx="9835779" cy="6085110"/>
          </a:xfrm>
        </p:grpSpPr>
        <p:pic>
          <p:nvPicPr>
            <p:cNvPr id="67" name="pasted-image-enhanced.jpe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581780" cy="575491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6" name="Picture 65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9835780" cy="6085111"/>
            </a:xfrm>
            <a:prstGeom prst="rect">
              <a:avLst/>
            </a:prstGeom>
            <a:effectLst/>
          </p:spPr>
        </p:pic>
      </p:grpSp>
      <p:sp>
        <p:nvSpPr>
          <p:cNvPr id="69" name="Shape 69"/>
          <p:cNvSpPr/>
          <p:nvPr/>
        </p:nvSpPr>
        <p:spPr>
          <a:xfrm>
            <a:off x="1063123" y="7569315"/>
            <a:ext cx="10042487" cy="1416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lvl="1" indent="497840" algn="l">
              <a:spcBef>
                <a:spcPts val="800"/>
              </a:spcBef>
              <a:buClr>
                <a:srgbClr val="000000"/>
              </a:buClr>
              <a:buFont typeface="Lucida Grande"/>
              <a:defRPr sz="1800" b="0">
                <a:solidFill>
                  <a:srgbClr val="000000"/>
                </a:solidFill>
                <a:uFillTx/>
              </a:defRPr>
            </a:pPr>
            <a:r>
              <a:rPr sz="2400">
                <a:uFill>
                  <a:solidFill/>
                </a:uFill>
              </a:rPr>
              <a:t>August 2014: </a:t>
            </a:r>
          </a:p>
          <a:p>
            <a:pPr marL="1183639" lvl="2" indent="-228600" algn="l">
              <a:spcBef>
                <a:spcPts val="800"/>
              </a:spcBef>
              <a:buClr>
                <a:srgbClr val="000000"/>
              </a:buClr>
              <a:buSzPct val="100000"/>
              <a:buFont typeface="Lucida Grande"/>
              <a:buChar char="-"/>
              <a:defRPr sz="1800" b="0">
                <a:solidFill>
                  <a:srgbClr val="000000"/>
                </a:solidFill>
                <a:uFillTx/>
              </a:defRPr>
            </a:pPr>
            <a:r>
              <a:rPr sz="2400">
                <a:uFill>
                  <a:solidFill/>
                </a:uFill>
              </a:rPr>
              <a:t>   Facebook: </a:t>
            </a:r>
            <a:r>
              <a:rPr sz="2400" b="1">
                <a:uFill>
                  <a:solidFill/>
                </a:uFill>
              </a:rPr>
              <a:t>1.3 Billion Monthly</a:t>
            </a:r>
            <a:r>
              <a:rPr sz="2400">
                <a:uFill>
                  <a:solidFill/>
                </a:uFill>
              </a:rPr>
              <a:t> Active Mobile Users</a:t>
            </a:r>
          </a:p>
          <a:p>
            <a:pPr marL="1183639" lvl="2" indent="-228600" algn="l">
              <a:spcBef>
                <a:spcPts val="800"/>
              </a:spcBef>
              <a:buClr>
                <a:srgbClr val="000000"/>
              </a:buClr>
              <a:buSzPct val="100000"/>
              <a:buFont typeface="Lucida Grande"/>
              <a:buChar char="-"/>
              <a:defRPr sz="1800" b="0">
                <a:solidFill>
                  <a:srgbClr val="000000"/>
                </a:solidFill>
                <a:uFillTx/>
              </a:defRPr>
            </a:pPr>
            <a:r>
              <a:rPr sz="2400">
                <a:uFill>
                  <a:solidFill/>
                </a:uFill>
              </a:rPr>
              <a:t>   Twitter: </a:t>
            </a:r>
            <a:r>
              <a:rPr sz="2400" b="1">
                <a:uFill>
                  <a:solidFill/>
                </a:uFill>
              </a:rPr>
              <a:t>~700 tweets/second   </a:t>
            </a:r>
            <a:r>
              <a:rPr sz="2400">
                <a:uFill>
                  <a:solidFill/>
                </a:uFill>
              </a:rPr>
              <a:t>(average: 58 million tweets/day)</a:t>
            </a:r>
          </a:p>
        </p:txBody>
      </p:sp>
      <p:sp>
        <p:nvSpPr>
          <p:cNvPr id="70" name="Shape 70"/>
          <p:cNvSpPr/>
          <p:nvPr/>
        </p:nvSpPr>
        <p:spPr>
          <a:xfrm>
            <a:off x="143878" y="9371924"/>
            <a:ext cx="10269325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1700" b="1" u="sng">
                <a:solidFill>
                  <a:srgbClr val="515A9E"/>
                </a:solidFill>
                <a:uFill>
                  <a:solidFill>
                    <a:srgbClr val="515A9E"/>
                  </a:solidFill>
                </a:uFill>
                <a:hlinkClick r:id="rId4"/>
              </a:rPr>
              <a:t>http://www.statisticbrain.com/facebook-statistics/</a:t>
            </a:r>
            <a:r>
              <a:rPr sz="1700" b="1">
                <a:solidFill>
                  <a:srgbClr val="515A9E"/>
                </a:solidFill>
                <a:uFill>
                  <a:solidFill>
                    <a:srgbClr val="515A9E"/>
                  </a:solidFill>
                </a:uFill>
              </a:rPr>
              <a:t>    </a:t>
            </a:r>
            <a:r>
              <a:rPr sz="1700" b="1" u="sng">
                <a:solidFill>
                  <a:srgbClr val="515A9E"/>
                </a:solidFill>
                <a:uFill>
                  <a:solidFill>
                    <a:srgbClr val="515A9E"/>
                  </a:solidFill>
                </a:uFill>
                <a:hlinkClick r:id="rId5"/>
              </a:rPr>
              <a:t>http://www.statisticbrain.com/twitter-statistics/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457200" y="-34149"/>
            <a:ext cx="11709400" cy="1262098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Less Than Four Degrees of Separation</a:t>
            </a:r>
          </a:p>
        </p:txBody>
      </p:sp>
      <p:grpSp>
        <p:nvGrpSpPr>
          <p:cNvPr id="75" name="Group 75"/>
          <p:cNvGrpSpPr/>
          <p:nvPr/>
        </p:nvGrpSpPr>
        <p:grpSpPr>
          <a:xfrm>
            <a:off x="609600" y="2024803"/>
            <a:ext cx="11595100" cy="5359401"/>
            <a:chOff x="-127000" y="-88900"/>
            <a:chExt cx="11595100" cy="5359400"/>
          </a:xfrm>
        </p:grpSpPr>
        <p:pic>
          <p:nvPicPr>
            <p:cNvPr id="74" name="pasted-image-enhanced.jpe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1341100" cy="50292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3" name="Picture 72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11595100" cy="5359400"/>
            </a:xfrm>
            <a:prstGeom prst="rect">
              <a:avLst/>
            </a:prstGeom>
            <a:effectLst/>
          </p:spPr>
        </p:pic>
      </p:grpSp>
      <p:pic>
        <p:nvPicPr>
          <p:cNvPr id="76" name="pasted-image-enhanced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84500" y="7874000"/>
            <a:ext cx="7035800" cy="1206500"/>
          </a:xfrm>
          <a:prstGeom prst="rect">
            <a:avLst/>
          </a:prstGeom>
          <a:ln w="19050">
            <a:round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339028" y="241299"/>
            <a:ext cx="1172984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 b="0">
                <a:solidFill>
                  <a:srgbClr val="000000"/>
                </a:solidFill>
              </a:defRPr>
            </a:lvl1pPr>
          </a:lstStyle>
          <a:p>
            <a:pPr lvl="0">
              <a:defRPr sz="1800">
                <a:uFillTx/>
              </a:defRPr>
            </a:pPr>
            <a:r>
              <a:rPr sz="4000">
                <a:uFill>
                  <a:solidFill>
                    <a:srgbClr val="515A9E"/>
                  </a:solidFill>
                </a:uFill>
              </a:rPr>
              <a:t>Tracking Epidemics and Other Public Health Issues</a:t>
            </a:r>
          </a:p>
        </p:txBody>
      </p:sp>
      <p:sp>
        <p:nvSpPr>
          <p:cNvPr id="79" name="Shape 79"/>
          <p:cNvSpPr/>
          <p:nvPr/>
        </p:nvSpPr>
        <p:spPr>
          <a:xfrm>
            <a:off x="631358" y="6975632"/>
            <a:ext cx="11742085" cy="1225551"/>
          </a:xfrm>
          <a:prstGeom prst="rect">
            <a:avLst/>
          </a:prstGeom>
          <a:ln w="19050">
            <a:solidFill/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spcBef>
                <a:spcPts val="2300"/>
              </a:spcBef>
              <a:defRPr sz="1800" b="0">
                <a:solidFill>
                  <a:srgbClr val="000000"/>
                </a:solidFill>
                <a:uFillTx/>
              </a:defRPr>
            </a:pPr>
            <a:r>
              <a:rPr sz="2700">
                <a:uFill>
                  <a:solidFill>
                    <a:srgbClr val="515A9E"/>
                  </a:solidFill>
                </a:uFill>
              </a:rPr>
              <a:t>Tweet:</a:t>
            </a:r>
            <a:r>
              <a:rPr sz="2700" b="1">
                <a:uFill>
                  <a:solidFill>
                    <a:srgbClr val="515A9E"/>
                  </a:solidFill>
                </a:uFill>
              </a:rPr>
              <a:t> “Poor little crumb’s got fever and red spots. I feel so sorry.”</a:t>
            </a:r>
          </a:p>
          <a:p>
            <a:pPr lvl="0" algn="l">
              <a:spcBef>
                <a:spcPts val="2300"/>
              </a:spcBef>
              <a:defRPr sz="1800" b="0">
                <a:solidFill>
                  <a:srgbClr val="000000"/>
                </a:solidFill>
                <a:uFillTx/>
              </a:defRPr>
            </a:pPr>
            <a:r>
              <a:rPr sz="2700">
                <a:uFill>
                  <a:solidFill>
                    <a:srgbClr val="515A9E"/>
                  </a:solidFill>
                </a:uFill>
              </a:rPr>
              <a:t>Tweet: </a:t>
            </a:r>
            <a:r>
              <a:rPr sz="2700" b="1">
                <a:uFill>
                  <a:solidFill>
                    <a:srgbClr val="515A9E"/>
                  </a:solidFill>
                </a:uFill>
              </a:rPr>
              <a:t>“Coughed the whole night. I got it bad. Flu.”</a:t>
            </a:r>
          </a:p>
        </p:txBody>
      </p:sp>
      <p:sp>
        <p:nvSpPr>
          <p:cNvPr id="80" name="Shape 80"/>
          <p:cNvSpPr/>
          <p:nvPr/>
        </p:nvSpPr>
        <p:spPr>
          <a:xfrm>
            <a:off x="118775" y="9061729"/>
            <a:ext cx="1276725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 b="0">
                <a:solidFill>
                  <a:srgbClr val="000000"/>
                </a:solidFill>
                <a:uFillTx/>
              </a:defRPr>
            </a:pPr>
            <a:r>
              <a:rPr sz="1600" u="sng">
                <a:uFill>
                  <a:solidFill>
                    <a:srgbClr val="515A9E"/>
                  </a:solidFill>
                </a:uFill>
                <a:hlinkClick r:id="rId2"/>
              </a:rPr>
              <a:t>http://geopatterns.enm.bris.ac.uk/epidemics/</a:t>
            </a:r>
            <a:endParaRPr sz="1600">
              <a:uFill>
                <a:solidFill>
                  <a:srgbClr val="515A9E"/>
                </a:solidFill>
              </a:uFill>
            </a:endParaRPr>
          </a:p>
          <a:p>
            <a:pPr lvl="0" algn="l">
              <a:defRPr sz="1800" b="0">
                <a:solidFill>
                  <a:srgbClr val="000000"/>
                </a:solidFill>
                <a:uFillTx/>
              </a:defRPr>
            </a:pPr>
            <a:r>
              <a:rPr sz="1600" u="sng">
                <a:uFill>
                  <a:solidFill>
                    <a:srgbClr val="515A9E"/>
                  </a:solidFill>
                </a:uFill>
                <a:hlinkClick r:id="rId3"/>
              </a:rPr>
              <a:t>http://www.nydailynews.com/life-style/health/cough-cough-tweet-researchers-twitter-track-flu-article-1.1253136</a:t>
            </a:r>
          </a:p>
        </p:txBody>
      </p:sp>
      <p:grpSp>
        <p:nvGrpSpPr>
          <p:cNvPr id="83" name="Group 83"/>
          <p:cNvGrpSpPr/>
          <p:nvPr/>
        </p:nvGrpSpPr>
        <p:grpSpPr>
          <a:xfrm>
            <a:off x="2197100" y="2012985"/>
            <a:ext cx="7785100" cy="4102101"/>
            <a:chOff x="-127000" y="-88900"/>
            <a:chExt cx="7785100" cy="4102100"/>
          </a:xfrm>
        </p:grpSpPr>
        <p:pic>
          <p:nvPicPr>
            <p:cNvPr id="82" name="pasted-image.png"/>
            <p:cNvPicPr/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0" y="0"/>
              <a:ext cx="7531100" cy="37719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1" name="Picture 80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27000" y="-88900"/>
              <a:ext cx="7785100" cy="4102100"/>
            </a:xfrm>
            <a:prstGeom prst="rect">
              <a:avLst/>
            </a:prstGeom>
            <a:effectLst/>
          </p:spPr>
        </p:pic>
      </p:grpSp>
      <p:sp>
        <p:nvSpPr>
          <p:cNvPr id="84" name="Shape 84"/>
          <p:cNvSpPr/>
          <p:nvPr/>
        </p:nvSpPr>
        <p:spPr>
          <a:xfrm>
            <a:off x="3016322" y="1368442"/>
            <a:ext cx="614665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0">
                <a:solidFill>
                  <a:srgbClr val="000000"/>
                </a:solidFill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>
                    <a:srgbClr val="515A9E"/>
                  </a:solidFill>
                </a:uFill>
              </a:rPr>
              <a:t>Flu Detector - Tracking Epidemics on Twitter</a:t>
            </a:r>
          </a:p>
        </p:txBody>
      </p:sp>
      <p:sp>
        <p:nvSpPr>
          <p:cNvPr id="85" name="Shape 85"/>
          <p:cNvSpPr/>
          <p:nvPr/>
        </p:nvSpPr>
        <p:spPr>
          <a:xfrm>
            <a:off x="2279951" y="6140590"/>
            <a:ext cx="784799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1400" b="1">
                <a:uFill>
                  <a:solidFill>
                    <a:srgbClr val="515A9E"/>
                  </a:solidFill>
                </a:uFill>
              </a:rPr>
              <a:t>Machine Learning and Knowledge Discovery in Databases Lecture Notes in Computer Science Volume 6323, 2010, pp 599-602  Lampos, V. and Cristianini, N.</a:t>
            </a:r>
          </a:p>
        </p:txBody>
      </p:sp>
      <p:sp>
        <p:nvSpPr>
          <p:cNvPr id="86" name="Shape 86"/>
          <p:cNvSpPr/>
          <p:nvPr/>
        </p:nvSpPr>
        <p:spPr>
          <a:xfrm>
            <a:off x="2424705" y="8391743"/>
            <a:ext cx="792679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2400" b="1">
                <a:uFill>
                  <a:solidFill>
                    <a:srgbClr val="515A9E"/>
                  </a:solidFill>
                </a:uFill>
              </a:rPr>
              <a:t>&gt; 95% correlation with Health Protection Agency Data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314672" y="-34149"/>
            <a:ext cx="11994456" cy="1262098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Tracking Epidemics and Other Public Health Issues</a:t>
            </a:r>
          </a:p>
        </p:txBody>
      </p:sp>
      <p:sp>
        <p:nvSpPr>
          <p:cNvPr id="89" name="Shape 89"/>
          <p:cNvSpPr/>
          <p:nvPr/>
        </p:nvSpPr>
        <p:spPr>
          <a:xfrm>
            <a:off x="465890" y="1387045"/>
            <a:ext cx="1213356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0">
                <a:solidFill>
                  <a:srgbClr val="000000"/>
                </a:solidFill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 dirty="0">
                <a:uFill>
                  <a:solidFill>
                    <a:srgbClr val="515A9E"/>
                  </a:solidFill>
                </a:uFill>
              </a:rPr>
              <a:t>Social and News Media Enable Estimation of Epidemiological Patterns Early in the 2010 </a:t>
            </a:r>
            <a:endParaRPr lang="en-US" sz="2400" dirty="0" smtClean="0">
              <a:uFill>
                <a:solidFill>
                  <a:srgbClr val="515A9E"/>
                </a:solidFill>
              </a:uFill>
            </a:endParaRPr>
          </a:p>
          <a:p>
            <a:pPr lvl="0">
              <a:defRPr sz="1800">
                <a:uFillTx/>
              </a:defRPr>
            </a:pPr>
            <a:r>
              <a:rPr sz="2400" dirty="0" smtClean="0">
                <a:uFill>
                  <a:solidFill>
                    <a:srgbClr val="515A9E"/>
                  </a:solidFill>
                </a:uFill>
              </a:rPr>
              <a:t>Haitian </a:t>
            </a:r>
            <a:r>
              <a:rPr sz="2400" dirty="0">
                <a:uFill>
                  <a:solidFill>
                    <a:srgbClr val="515A9E"/>
                  </a:solidFill>
                </a:uFill>
              </a:rPr>
              <a:t>Cholera Outbreak</a:t>
            </a:r>
          </a:p>
        </p:txBody>
      </p:sp>
      <p:grpSp>
        <p:nvGrpSpPr>
          <p:cNvPr id="92" name="Group 92"/>
          <p:cNvGrpSpPr/>
          <p:nvPr/>
        </p:nvGrpSpPr>
        <p:grpSpPr>
          <a:xfrm>
            <a:off x="3289300" y="2588473"/>
            <a:ext cx="5842000" cy="3759201"/>
            <a:chOff x="-127000" y="-88900"/>
            <a:chExt cx="5842000" cy="3759200"/>
          </a:xfrm>
        </p:grpSpPr>
        <p:pic>
          <p:nvPicPr>
            <p:cNvPr id="91" name="pasted-image-enhanced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588000" cy="3429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0" name="Picture 89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842000" cy="3759200"/>
            </a:xfrm>
            <a:prstGeom prst="rect">
              <a:avLst/>
            </a:prstGeom>
            <a:effectLst/>
          </p:spPr>
        </p:pic>
      </p:grpSp>
      <p:sp>
        <p:nvSpPr>
          <p:cNvPr id="93" name="Shape 93"/>
          <p:cNvSpPr/>
          <p:nvPr/>
        </p:nvSpPr>
        <p:spPr>
          <a:xfrm>
            <a:off x="1555809" y="7087658"/>
            <a:ext cx="9308982" cy="217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315007" lvl="0" indent="-216568" algn="l">
              <a:buClr>
                <a:srgbClr val="000000"/>
              </a:buClr>
              <a:buSzPct val="100000"/>
              <a:buFont typeface="Tahoma"/>
              <a:buChar char="•"/>
              <a:defRPr sz="1800" b="0">
                <a:solidFill>
                  <a:srgbClr val="000000"/>
                </a:solidFill>
                <a:uFillTx/>
              </a:defRPr>
            </a:pPr>
            <a:r>
              <a:rPr sz="2400">
                <a:uFill>
                  <a:solidFill>
                    <a:srgbClr val="515A9E"/>
                  </a:solidFill>
                </a:uFill>
              </a:rPr>
              <a:t>Cholera-related HealthMap news media reports, Twitter postings, and government cholera cases reported strongly correlated with official case data.</a:t>
            </a:r>
            <a:r>
              <a:rPr sz="2000">
                <a:uFill>
                  <a:solidFill>
                    <a:srgbClr val="515A9E"/>
                  </a:solidFill>
                </a:uFill>
              </a:rPr>
              <a:t> </a:t>
            </a:r>
          </a:p>
          <a:p>
            <a:pPr marL="278912" lvl="0" indent="-180473" algn="l">
              <a:spcBef>
                <a:spcPts val="1500"/>
              </a:spcBef>
              <a:buClr>
                <a:srgbClr val="000000"/>
              </a:buClr>
              <a:buSzPct val="100000"/>
              <a:buFont typeface="Tahoma"/>
              <a:buChar char="•"/>
              <a:defRPr sz="1800" b="0">
                <a:solidFill>
                  <a:srgbClr val="000000"/>
                </a:solidFill>
                <a:uFillTx/>
              </a:defRPr>
            </a:pPr>
            <a:r>
              <a:rPr sz="2400">
                <a:uFill>
                  <a:solidFill>
                    <a:srgbClr val="515A9E"/>
                  </a:solidFill>
                </a:uFill>
              </a:rPr>
              <a:t>Data from Informal sources were available up to </a:t>
            </a:r>
            <a:r>
              <a:rPr sz="2400" b="1" u="sng">
                <a:uFill>
                  <a:solidFill>
                    <a:srgbClr val="515A9E"/>
                  </a:solidFill>
                </a:uFill>
              </a:rPr>
              <a:t>2 weeks earlier</a:t>
            </a:r>
            <a:r>
              <a:rPr sz="2400" u="sng">
                <a:uFill>
                  <a:solidFill>
                    <a:srgbClr val="515A9E"/>
                  </a:solidFill>
                </a:uFill>
              </a:rPr>
              <a:t>!</a:t>
            </a:r>
            <a:endParaRPr sz="2400">
              <a:uFill>
                <a:solidFill>
                  <a:srgbClr val="515A9E"/>
                </a:solidFill>
              </a:uFill>
            </a:endParaRPr>
          </a:p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endParaRPr sz="1400" b="1">
              <a:uFill>
                <a:solidFill>
                  <a:srgbClr val="515A9E"/>
                </a:solidFill>
              </a:uFill>
            </a:endParaRPr>
          </a:p>
        </p:txBody>
      </p:sp>
      <p:sp>
        <p:nvSpPr>
          <p:cNvPr id="94" name="Shape 94"/>
          <p:cNvSpPr/>
          <p:nvPr/>
        </p:nvSpPr>
        <p:spPr>
          <a:xfrm>
            <a:off x="334216" y="9229512"/>
            <a:ext cx="856149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 b="0">
                <a:solidFill>
                  <a:srgbClr val="000000"/>
                </a:solidFill>
                <a:uFillTx/>
              </a:defRPr>
            </a:pPr>
            <a:r>
              <a:rPr sz="1600" b="1">
                <a:uFill>
                  <a:solidFill>
                    <a:srgbClr val="515A9E"/>
                  </a:solidFill>
                </a:uFill>
              </a:rPr>
              <a:t>Am. J. Trop. Med. Hyg., 86(1), 2012, pp. 39-45  </a:t>
            </a:r>
            <a:r>
              <a:rPr sz="1600">
                <a:uFill>
                  <a:solidFill>
                    <a:srgbClr val="515A9E"/>
                  </a:solidFill>
                </a:uFill>
              </a:rPr>
              <a:t>doi:10.4269/ajtmh.2012.11-0597</a:t>
            </a:r>
          </a:p>
        </p:txBody>
      </p:sp>
      <p:sp>
        <p:nvSpPr>
          <p:cNvPr id="95" name="Shape 95"/>
          <p:cNvSpPr/>
          <p:nvPr/>
        </p:nvSpPr>
        <p:spPr>
          <a:xfrm>
            <a:off x="1773409" y="6406303"/>
            <a:ext cx="887378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pPr lvl="0">
              <a:defRPr b="0">
                <a:uFillTx/>
              </a:defRPr>
            </a:pPr>
            <a:r>
              <a:rPr b="1">
                <a:uFill>
                  <a:solidFill>
                    <a:srgbClr val="515A9E"/>
                  </a:solidFill>
                </a:uFill>
              </a:rPr>
              <a:t>HealthMap alerts for the first one hundred days of the Haiti cholera outbreak.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title"/>
          </p:nvPr>
        </p:nvSpPr>
        <p:spPr>
          <a:xfrm>
            <a:off x="355600" y="-34149"/>
            <a:ext cx="11709400" cy="1262098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Many Apps, Huge Download Numbers</a:t>
            </a:r>
          </a:p>
        </p:txBody>
      </p:sp>
      <p:sp>
        <p:nvSpPr>
          <p:cNvPr id="98" name="Shape 98"/>
          <p:cNvSpPr/>
          <p:nvPr/>
        </p:nvSpPr>
        <p:spPr>
          <a:xfrm>
            <a:off x="695285" y="1677246"/>
            <a:ext cx="11668162" cy="2223771"/>
          </a:xfrm>
          <a:prstGeom prst="rect">
            <a:avLst/>
          </a:prstGeom>
          <a:ln w="19050">
            <a:solidFill/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marL="360125" lvl="0" indent="-261686" algn="l">
              <a:lnSpc>
                <a:spcPct val="120000"/>
              </a:lnSpc>
              <a:buClr>
                <a:srgbClr val="000000"/>
              </a:buClr>
              <a:buSzPct val="100000"/>
              <a:buFont typeface="Tahoma"/>
              <a:buChar char="•"/>
              <a:defRPr sz="1800" b="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010103"/>
                </a:solidFill>
                <a:uFill>
                  <a:solidFill>
                    <a:srgbClr val="515A9E"/>
                  </a:solidFill>
                </a:uFill>
              </a:rPr>
              <a:t>Total Apps Seen in iTunes App Store: 1,367,788</a:t>
            </a:r>
          </a:p>
          <a:p>
            <a:pPr marL="817325" lvl="1" indent="-261686" algn="l">
              <a:lnSpc>
                <a:spcPct val="120000"/>
              </a:lnSpc>
              <a:buClr>
                <a:srgbClr val="000000"/>
              </a:buClr>
              <a:buSzPct val="100000"/>
              <a:buFont typeface="Tahoma"/>
              <a:buChar char="-"/>
              <a:defRPr sz="1800" b="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010103"/>
                </a:solidFill>
                <a:uFill>
                  <a:solidFill>
                    <a:srgbClr val="515A9E"/>
                  </a:solidFill>
                </a:uFill>
              </a:rPr>
              <a:t>Total Active Apps (currently available for download): </a:t>
            </a:r>
            <a:r>
              <a:rPr sz="3000" b="1">
                <a:solidFill>
                  <a:srgbClr val="010103"/>
                </a:solidFill>
                <a:uFill>
                  <a:solidFill>
                    <a:srgbClr val="515A9E"/>
                  </a:solidFill>
                </a:uFill>
              </a:rPr>
              <a:t>1,139,599</a:t>
            </a:r>
            <a:r>
              <a:rPr sz="3000">
                <a:solidFill>
                  <a:srgbClr val="010103"/>
                </a:solidFill>
                <a:uFill>
                  <a:solidFill>
                    <a:srgbClr val="515A9E"/>
                  </a:solidFill>
                </a:uFill>
              </a:rPr>
              <a:t> </a:t>
            </a:r>
          </a:p>
          <a:p>
            <a:pPr marL="817325" lvl="1" indent="-261686" algn="l">
              <a:lnSpc>
                <a:spcPct val="120000"/>
              </a:lnSpc>
              <a:buClr>
                <a:srgbClr val="000000"/>
              </a:buClr>
              <a:buSzPct val="100000"/>
              <a:buFont typeface="Tahoma"/>
              <a:buChar char="-"/>
              <a:defRPr sz="1800" b="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010103"/>
                </a:solidFill>
                <a:uFill>
                  <a:solidFill>
                    <a:srgbClr val="515A9E"/>
                  </a:solidFill>
                </a:uFill>
              </a:rPr>
              <a:t>Total Inactive Apps (no longer available for download): 228,189</a:t>
            </a:r>
          </a:p>
          <a:p>
            <a:pPr marL="360125" lvl="0" indent="-261686" algn="l">
              <a:lnSpc>
                <a:spcPct val="120000"/>
              </a:lnSpc>
              <a:buClr>
                <a:srgbClr val="000000"/>
              </a:buClr>
              <a:buSzPct val="100000"/>
              <a:buFont typeface="Tahoma"/>
              <a:buChar char="•"/>
              <a:defRPr sz="1800" b="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010103"/>
                </a:solidFill>
                <a:uFill>
                  <a:solidFill>
                    <a:srgbClr val="515A9E"/>
                  </a:solidFill>
                </a:uFill>
              </a:rPr>
              <a:t>Number of Active Publishers in the iTunes App Store: </a:t>
            </a:r>
            <a:r>
              <a:rPr sz="3000" b="1">
                <a:solidFill>
                  <a:srgbClr val="010103"/>
                </a:solidFill>
                <a:uFill>
                  <a:solidFill>
                    <a:srgbClr val="515A9E"/>
                  </a:solidFill>
                </a:uFill>
              </a:rPr>
              <a:t>285,489</a:t>
            </a:r>
          </a:p>
        </p:txBody>
      </p:sp>
      <p:sp>
        <p:nvSpPr>
          <p:cNvPr id="99" name="Shape 99"/>
          <p:cNvSpPr/>
          <p:nvPr/>
        </p:nvSpPr>
        <p:spPr>
          <a:xfrm>
            <a:off x="3303349" y="3941656"/>
            <a:ext cx="54837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010103"/>
                </a:solidFill>
                <a:uFill>
                  <a:solidFill>
                    <a:srgbClr val="515A9E"/>
                  </a:solidFill>
                </a:uFill>
              </a:rPr>
              <a:t>August 4, 2014: </a:t>
            </a:r>
            <a:r>
              <a:rPr u="sng">
                <a:solidFill>
                  <a:srgbClr val="010103"/>
                </a:solidFill>
                <a:uFill>
                  <a:solidFill>
                    <a:srgbClr val="515A9E"/>
                  </a:solidFill>
                </a:uFill>
                <a:hlinkClick r:id="rId2"/>
              </a:rPr>
              <a:t>http://148apps.biz/app-store-metrics</a:t>
            </a:r>
          </a:p>
        </p:txBody>
      </p:sp>
      <p:pic>
        <p:nvPicPr>
          <p:cNvPr id="100" name="pasted-image-enhanced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5516" y="6381750"/>
            <a:ext cx="10350501" cy="2870200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01" name="pasted-image-enhanced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6326" y="5842634"/>
            <a:ext cx="10191991" cy="370852"/>
          </a:xfrm>
          <a:prstGeom prst="rect">
            <a:avLst/>
          </a:prstGeom>
          <a:ln w="19050">
            <a:round/>
          </a:ln>
        </p:spPr>
      </p:pic>
      <p:sp>
        <p:nvSpPr>
          <p:cNvPr id="102" name="Shape 102"/>
          <p:cNvSpPr/>
          <p:nvPr/>
        </p:nvSpPr>
        <p:spPr>
          <a:xfrm>
            <a:off x="2820743" y="4685770"/>
            <a:ext cx="6960047" cy="793751"/>
          </a:xfrm>
          <a:prstGeom prst="rect">
            <a:avLst/>
          </a:prstGeom>
          <a:ln w="19050">
            <a:solidFill/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lvl="1" indent="228600" algn="l">
              <a:spcBef>
                <a:spcPts val="2300"/>
              </a:spcBef>
              <a:defRPr sz="1800" b="0">
                <a:solidFill>
                  <a:srgbClr val="000000"/>
                </a:solidFill>
                <a:uFillTx/>
              </a:defRPr>
            </a:pPr>
            <a:r>
              <a:rPr sz="4400" b="1">
                <a:uFill>
                  <a:solidFill/>
                </a:uFill>
              </a:rPr>
              <a:t>&gt; 100 Billion Downloads!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515A9E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Tahoma"/>
        <a:ea typeface="Tahoma"/>
        <a:cs typeface="Tahom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BCBCB"/>
        </a:solidFill>
        <a:ln w="1905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57799" marR="57799" indent="0" algn="ctr" defTabSz="1295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1" i="0" u="none" strike="noStrike" cap="none" spc="0" normalizeH="0" baseline="0">
            <a:ln>
              <a:noFill/>
            </a:ln>
            <a:solidFill>
              <a:srgbClr val="515A9E"/>
            </a:solidFill>
            <a:effectLst/>
            <a:uFill>
              <a:solidFill>
                <a:srgbClr val="515A9E"/>
              </a:solidFill>
            </a:uFill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57799" marR="57799" indent="0" algn="ctr" defTabSz="1295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1" i="0" u="none" strike="noStrike" cap="none" spc="0" normalizeH="0" baseline="0">
            <a:ln>
              <a:noFill/>
            </a:ln>
            <a:solidFill>
              <a:srgbClr val="515A9E"/>
            </a:solidFill>
            <a:effectLst/>
            <a:uFill>
              <a:solidFill>
                <a:srgbClr val="515A9E"/>
              </a:solidFill>
            </a:uFill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Tahoma"/>
        <a:ea typeface="Tahoma"/>
        <a:cs typeface="Tahom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BCBCB"/>
        </a:solidFill>
        <a:ln w="1905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57799" marR="57799" indent="0" algn="ctr" defTabSz="1295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1" i="0" u="none" strike="noStrike" cap="none" spc="0" normalizeH="0" baseline="0">
            <a:ln>
              <a:noFill/>
            </a:ln>
            <a:solidFill>
              <a:srgbClr val="515A9E"/>
            </a:solidFill>
            <a:effectLst/>
            <a:uFill>
              <a:solidFill>
                <a:srgbClr val="515A9E"/>
              </a:solidFill>
            </a:uFill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57799" marR="57799" indent="0" algn="ctr" defTabSz="1295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1" i="0" u="none" strike="noStrike" cap="none" spc="0" normalizeH="0" baseline="0">
            <a:ln>
              <a:noFill/>
            </a:ln>
            <a:solidFill>
              <a:srgbClr val="515A9E"/>
            </a:solidFill>
            <a:effectLst/>
            <a:uFill>
              <a:solidFill>
                <a:srgbClr val="515A9E"/>
              </a:solidFill>
            </a:uFill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833</Words>
  <Application>Microsoft Macintosh PowerPoint</Application>
  <PresentationFormat>Custom</PresentationFormat>
  <Paragraphs>87</Paragraphs>
  <Slides>24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White</vt:lpstr>
      <vt:lpstr>New strategies to engage more of the world with scientific app development and content deployment.</vt:lpstr>
      <vt:lpstr>PowerPoint Presentation</vt:lpstr>
      <vt:lpstr>70% of World’s Population Uses Mobile Devices</vt:lpstr>
      <vt:lpstr>Growing World Demand for Connectivity</vt:lpstr>
      <vt:lpstr>Mobile Social Networking</vt:lpstr>
      <vt:lpstr>Less Than Four Degrees of Separation</vt:lpstr>
      <vt:lpstr>PowerPoint Presentation</vt:lpstr>
      <vt:lpstr>Tracking Epidemics and Other Public Health Issues</vt:lpstr>
      <vt:lpstr>Many Apps, Huge Download Numbers</vt:lpstr>
      <vt:lpstr>Eidogen’s Apps: More than 50K Downloads</vt:lpstr>
      <vt:lpstr>However, Market Awareness Is Challenging…</vt:lpstr>
      <vt:lpstr>Science-Cloud Tasks (Eidogen/Accelrys-BIOVIA)</vt:lpstr>
      <vt:lpstr>New Mobile Possibilities...</vt:lpstr>
      <vt:lpstr>Pipeline Pilot Protocols are Easily ‘Mobilized’</vt:lpstr>
      <vt:lpstr>Protocol Folders Appear in the Tasks App</vt:lpstr>
      <vt:lpstr>Location (Demo)</vt:lpstr>
      <vt:lpstr>Observation Capture (Demo)</vt:lpstr>
      <vt:lpstr>Embed and Deploy </vt:lpstr>
      <vt:lpstr>PowerPoint Presentation</vt:lpstr>
      <vt:lpstr>Summary</vt:lpstr>
      <vt:lpstr>Acknowledgements</vt:lpstr>
      <vt:lpstr>PowerPoint Presentation</vt:lpstr>
      <vt:lpstr>R&amp;D Productivity Has Been On The Decline</vt:lpstr>
      <vt:lpstr>About Eidogen-Sertanty, Inc.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strategies to engage more of the world with scientific app development and content deployment.</dc:title>
  <cp:lastModifiedBy>Steven Muskal</cp:lastModifiedBy>
  <cp:revision>3</cp:revision>
  <dcterms:modified xsi:type="dcterms:W3CDTF">2014-08-06T18:45:26Z</dcterms:modified>
</cp:coreProperties>
</file>